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9" r:id="rId2"/>
    <p:sldId id="267" r:id="rId3"/>
    <p:sldId id="258" r:id="rId4"/>
    <p:sldId id="262" r:id="rId5"/>
    <p:sldId id="257" r:id="rId6"/>
    <p:sldId id="275" r:id="rId7"/>
    <p:sldId id="269" r:id="rId8"/>
    <p:sldId id="281" r:id="rId9"/>
    <p:sldId id="282" r:id="rId10"/>
    <p:sldId id="283" r:id="rId11"/>
    <p:sldId id="270" r:id="rId12"/>
    <p:sldId id="271" r:id="rId13"/>
    <p:sldId id="274" r:id="rId14"/>
    <p:sldId id="279" r:id="rId15"/>
    <p:sldId id="280" r:id="rId16"/>
    <p:sldId id="261" r:id="rId17"/>
    <p:sldId id="260" r:id="rId18"/>
    <p:sldId id="276" r:id="rId19"/>
    <p:sldId id="277" r:id="rId20"/>
    <p:sldId id="278" r:id="rId21"/>
    <p:sldId id="268" r:id="rId22"/>
    <p:sldId id="273" r:id="rId23"/>
    <p:sldId id="266" r:id="rId24"/>
    <p:sldId id="286" r:id="rId25"/>
    <p:sldId id="303" r:id="rId26"/>
    <p:sldId id="304" r:id="rId27"/>
    <p:sldId id="284" r:id="rId28"/>
    <p:sldId id="263" r:id="rId29"/>
    <p:sldId id="264" r:id="rId30"/>
    <p:sldId id="265" r:id="rId31"/>
    <p:sldId id="289" r:id="rId32"/>
    <p:sldId id="291" r:id="rId33"/>
    <p:sldId id="302" r:id="rId34"/>
    <p:sldId id="292" r:id="rId35"/>
    <p:sldId id="298" r:id="rId36"/>
    <p:sldId id="290" r:id="rId37"/>
    <p:sldId id="293" r:id="rId38"/>
    <p:sldId id="294" r:id="rId39"/>
    <p:sldId id="305" r:id="rId40"/>
    <p:sldId id="295" r:id="rId41"/>
    <p:sldId id="296" r:id="rId42"/>
    <p:sldId id="272" r:id="rId43"/>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snapToGrid="0">
      <p:cViewPr varScale="1">
        <p:scale>
          <a:sx n="68" d="100"/>
          <a:sy n="68" d="100"/>
        </p:scale>
        <p:origin x="7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BE2FD-5CA0-4CC0-94E6-F1B6C2F2A3BD}"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03ABCE57-7AD1-46FA-9CBD-718F2A8AC6B9}">
      <dgm:prSet/>
      <dgm:spPr/>
      <dgm:t>
        <a:bodyPr/>
        <a:lstStyle/>
        <a:p>
          <a:r>
            <a:rPr lang="en-US" b="0" i="0" dirty="0"/>
            <a:t>Demonstration of pre-processing tasks using </a:t>
          </a:r>
          <a:r>
            <a:rPr lang="en-US" b="0" i="0" dirty="0" err="1"/>
            <a:t>fastq</a:t>
          </a:r>
          <a:r>
            <a:rPr lang="en-US" b="0" i="0" dirty="0"/>
            <a:t> files (using example data from a </a:t>
          </a:r>
          <a:r>
            <a:rPr lang="en-US" b="0" i="0" dirty="0" err="1"/>
            <a:t>vdjserver</a:t>
          </a:r>
          <a:r>
            <a:rPr lang="en-US" b="0" i="0" dirty="0"/>
            <a:t> project)</a:t>
          </a:r>
          <a:endParaRPr lang="en-US" dirty="0"/>
        </a:p>
      </dgm:t>
    </dgm:pt>
    <dgm:pt modelId="{298125AD-DA86-4EE0-B28D-4DF0CD7F8F6B}" type="parTrans" cxnId="{C5970CD6-408B-4DEF-9CF8-D9FC50BBE763}">
      <dgm:prSet/>
      <dgm:spPr/>
      <dgm:t>
        <a:bodyPr/>
        <a:lstStyle/>
        <a:p>
          <a:endParaRPr lang="en-US"/>
        </a:p>
      </dgm:t>
    </dgm:pt>
    <dgm:pt modelId="{650DDE37-3557-4931-8792-B4438B56C292}" type="sibTrans" cxnId="{C5970CD6-408B-4DEF-9CF8-D9FC50BBE763}">
      <dgm:prSet/>
      <dgm:spPr/>
      <dgm:t>
        <a:bodyPr/>
        <a:lstStyle/>
        <a:p>
          <a:endParaRPr lang="en-US"/>
        </a:p>
      </dgm:t>
    </dgm:pt>
    <dgm:pt modelId="{33D1C004-D32D-4DC1-B010-D3DD963D11D3}">
      <dgm:prSet/>
      <dgm:spPr/>
      <dgm:t>
        <a:bodyPr/>
        <a:lstStyle/>
        <a:p>
          <a:r>
            <a:rPr lang="en-US" b="0" i="0" dirty="0"/>
            <a:t>Review the </a:t>
          </a:r>
          <a:r>
            <a:rPr lang="en-US" b="0" i="0" dirty="0" err="1"/>
            <a:t>MiAIRR</a:t>
          </a:r>
          <a:r>
            <a:rPr lang="en-US" b="0" i="0" dirty="0"/>
            <a:t> Standards (discuss the steps involved and how to approach these steps for submission of data during publication)</a:t>
          </a:r>
          <a:endParaRPr lang="en-US" dirty="0"/>
        </a:p>
      </dgm:t>
    </dgm:pt>
    <dgm:pt modelId="{F616A07F-02BE-4C48-9850-AB3DF57F81A3}" type="parTrans" cxnId="{15399D3E-7B82-4AF4-B7F1-3D27487323CD}">
      <dgm:prSet/>
      <dgm:spPr/>
      <dgm:t>
        <a:bodyPr/>
        <a:lstStyle/>
        <a:p>
          <a:endParaRPr lang="en-US"/>
        </a:p>
      </dgm:t>
    </dgm:pt>
    <dgm:pt modelId="{53934DEF-3E0D-4B46-AB1B-232C05172796}" type="sibTrans" cxnId="{15399D3E-7B82-4AF4-B7F1-3D27487323CD}">
      <dgm:prSet/>
      <dgm:spPr/>
      <dgm:t>
        <a:bodyPr/>
        <a:lstStyle/>
        <a:p>
          <a:endParaRPr lang="en-US"/>
        </a:p>
      </dgm:t>
    </dgm:pt>
    <dgm:pt modelId="{0E7445A0-66FB-419B-994A-92DE000C0E6B}">
      <dgm:prSet/>
      <dgm:spPr/>
      <dgm:t>
        <a:bodyPr/>
        <a:lstStyle/>
        <a:p>
          <a:r>
            <a:rPr lang="en-US" b="0" i="0" dirty="0"/>
            <a:t>Analyze and interpret data from repertoire calculations</a:t>
          </a:r>
          <a:endParaRPr lang="en-US" dirty="0"/>
        </a:p>
      </dgm:t>
    </dgm:pt>
    <dgm:pt modelId="{E5AAD9D6-B3C3-4D1E-8DAA-10CAF61F9963}" type="parTrans" cxnId="{97945A7E-C100-48E1-A320-5E70F2A97289}">
      <dgm:prSet/>
      <dgm:spPr/>
      <dgm:t>
        <a:bodyPr/>
        <a:lstStyle/>
        <a:p>
          <a:endParaRPr lang="en-US"/>
        </a:p>
      </dgm:t>
    </dgm:pt>
    <dgm:pt modelId="{0CD975FF-0300-43D6-87F6-983A35289ACB}" type="sibTrans" cxnId="{97945A7E-C100-48E1-A320-5E70F2A97289}">
      <dgm:prSet/>
      <dgm:spPr/>
      <dgm:t>
        <a:bodyPr/>
        <a:lstStyle/>
        <a:p>
          <a:endParaRPr lang="en-US"/>
        </a:p>
      </dgm:t>
    </dgm:pt>
    <dgm:pt modelId="{17E9C35E-572E-4842-BC93-F190729998E1}" type="pres">
      <dgm:prSet presAssocID="{38DBE2FD-5CA0-4CC0-94E6-F1B6C2F2A3BD}" presName="vert0" presStyleCnt="0">
        <dgm:presLayoutVars>
          <dgm:dir/>
          <dgm:animOne val="branch"/>
          <dgm:animLvl val="lvl"/>
        </dgm:presLayoutVars>
      </dgm:prSet>
      <dgm:spPr/>
    </dgm:pt>
    <dgm:pt modelId="{F31C1AD7-613A-4E89-94E3-1DD25208E313}" type="pres">
      <dgm:prSet presAssocID="{03ABCE57-7AD1-46FA-9CBD-718F2A8AC6B9}" presName="thickLine" presStyleLbl="alignNode1" presStyleIdx="0" presStyleCnt="3"/>
      <dgm:spPr/>
    </dgm:pt>
    <dgm:pt modelId="{C874F5D6-C909-45DF-BA14-99FB8BDFEEBE}" type="pres">
      <dgm:prSet presAssocID="{03ABCE57-7AD1-46FA-9CBD-718F2A8AC6B9}" presName="horz1" presStyleCnt="0"/>
      <dgm:spPr/>
    </dgm:pt>
    <dgm:pt modelId="{8F6958A4-E2F6-40E9-8059-FFA84C2E2EE9}" type="pres">
      <dgm:prSet presAssocID="{03ABCE57-7AD1-46FA-9CBD-718F2A8AC6B9}" presName="tx1" presStyleLbl="revTx" presStyleIdx="0" presStyleCnt="3"/>
      <dgm:spPr/>
    </dgm:pt>
    <dgm:pt modelId="{57CEF14B-6841-4981-9B60-DD0D380084DF}" type="pres">
      <dgm:prSet presAssocID="{03ABCE57-7AD1-46FA-9CBD-718F2A8AC6B9}" presName="vert1" presStyleCnt="0"/>
      <dgm:spPr/>
    </dgm:pt>
    <dgm:pt modelId="{AB43E58D-A80D-4598-A5E9-F8A52DD4BCF2}" type="pres">
      <dgm:prSet presAssocID="{33D1C004-D32D-4DC1-B010-D3DD963D11D3}" presName="thickLine" presStyleLbl="alignNode1" presStyleIdx="1" presStyleCnt="3"/>
      <dgm:spPr/>
    </dgm:pt>
    <dgm:pt modelId="{1DC5EB5D-F421-4644-9E2F-657C536C8A93}" type="pres">
      <dgm:prSet presAssocID="{33D1C004-D32D-4DC1-B010-D3DD963D11D3}" presName="horz1" presStyleCnt="0"/>
      <dgm:spPr/>
    </dgm:pt>
    <dgm:pt modelId="{B1B6EACB-BCB4-42A1-9816-E5D621EF8418}" type="pres">
      <dgm:prSet presAssocID="{33D1C004-D32D-4DC1-B010-D3DD963D11D3}" presName="tx1" presStyleLbl="revTx" presStyleIdx="1" presStyleCnt="3"/>
      <dgm:spPr/>
    </dgm:pt>
    <dgm:pt modelId="{F80C4BE7-BAEE-49DB-8E47-0E6ACCD0CD90}" type="pres">
      <dgm:prSet presAssocID="{33D1C004-D32D-4DC1-B010-D3DD963D11D3}" presName="vert1" presStyleCnt="0"/>
      <dgm:spPr/>
    </dgm:pt>
    <dgm:pt modelId="{700F2405-D94A-4879-AAB5-AEA4F854EF13}" type="pres">
      <dgm:prSet presAssocID="{0E7445A0-66FB-419B-994A-92DE000C0E6B}" presName="thickLine" presStyleLbl="alignNode1" presStyleIdx="2" presStyleCnt="3"/>
      <dgm:spPr/>
    </dgm:pt>
    <dgm:pt modelId="{6EEF1766-3996-4EB6-BDCC-0BFCED2B17DC}" type="pres">
      <dgm:prSet presAssocID="{0E7445A0-66FB-419B-994A-92DE000C0E6B}" presName="horz1" presStyleCnt="0"/>
      <dgm:spPr/>
    </dgm:pt>
    <dgm:pt modelId="{4CC71488-16B1-4DB5-A2D5-0141C368D8B7}" type="pres">
      <dgm:prSet presAssocID="{0E7445A0-66FB-419B-994A-92DE000C0E6B}" presName="tx1" presStyleLbl="revTx" presStyleIdx="2" presStyleCnt="3"/>
      <dgm:spPr/>
    </dgm:pt>
    <dgm:pt modelId="{F2AD852C-76D4-4582-B883-1653F8BB7400}" type="pres">
      <dgm:prSet presAssocID="{0E7445A0-66FB-419B-994A-92DE000C0E6B}" presName="vert1" presStyleCnt="0"/>
      <dgm:spPr/>
    </dgm:pt>
  </dgm:ptLst>
  <dgm:cxnLst>
    <dgm:cxn modelId="{15399D3E-7B82-4AF4-B7F1-3D27487323CD}" srcId="{38DBE2FD-5CA0-4CC0-94E6-F1B6C2F2A3BD}" destId="{33D1C004-D32D-4DC1-B010-D3DD963D11D3}" srcOrd="1" destOrd="0" parTransId="{F616A07F-02BE-4C48-9850-AB3DF57F81A3}" sibTransId="{53934DEF-3E0D-4B46-AB1B-232C05172796}"/>
    <dgm:cxn modelId="{672BF342-556F-4F48-AD65-E3D023AF6C27}" type="presOf" srcId="{33D1C004-D32D-4DC1-B010-D3DD963D11D3}" destId="{B1B6EACB-BCB4-42A1-9816-E5D621EF8418}" srcOrd="0" destOrd="0" presId="urn:microsoft.com/office/officeart/2008/layout/LinedList"/>
    <dgm:cxn modelId="{97945A7E-C100-48E1-A320-5E70F2A97289}" srcId="{38DBE2FD-5CA0-4CC0-94E6-F1B6C2F2A3BD}" destId="{0E7445A0-66FB-419B-994A-92DE000C0E6B}" srcOrd="2" destOrd="0" parTransId="{E5AAD9D6-B3C3-4D1E-8DAA-10CAF61F9963}" sibTransId="{0CD975FF-0300-43D6-87F6-983A35289ACB}"/>
    <dgm:cxn modelId="{FF9E0FA9-4E23-4A03-941A-6FCFD708739A}" type="presOf" srcId="{38DBE2FD-5CA0-4CC0-94E6-F1B6C2F2A3BD}" destId="{17E9C35E-572E-4842-BC93-F190729998E1}" srcOrd="0" destOrd="0" presId="urn:microsoft.com/office/officeart/2008/layout/LinedList"/>
    <dgm:cxn modelId="{9B9190B5-5C99-44EA-B440-28004762773B}" type="presOf" srcId="{03ABCE57-7AD1-46FA-9CBD-718F2A8AC6B9}" destId="{8F6958A4-E2F6-40E9-8059-FFA84C2E2EE9}" srcOrd="0" destOrd="0" presId="urn:microsoft.com/office/officeart/2008/layout/LinedList"/>
    <dgm:cxn modelId="{8E683CD0-C072-43B2-9967-22C1EA90DB9E}" type="presOf" srcId="{0E7445A0-66FB-419B-994A-92DE000C0E6B}" destId="{4CC71488-16B1-4DB5-A2D5-0141C368D8B7}" srcOrd="0" destOrd="0" presId="urn:microsoft.com/office/officeart/2008/layout/LinedList"/>
    <dgm:cxn modelId="{C5970CD6-408B-4DEF-9CF8-D9FC50BBE763}" srcId="{38DBE2FD-5CA0-4CC0-94E6-F1B6C2F2A3BD}" destId="{03ABCE57-7AD1-46FA-9CBD-718F2A8AC6B9}" srcOrd="0" destOrd="0" parTransId="{298125AD-DA86-4EE0-B28D-4DF0CD7F8F6B}" sibTransId="{650DDE37-3557-4931-8792-B4438B56C292}"/>
    <dgm:cxn modelId="{DF0E8F9A-BE36-4062-A0BA-33CF771E3188}" type="presParOf" srcId="{17E9C35E-572E-4842-BC93-F190729998E1}" destId="{F31C1AD7-613A-4E89-94E3-1DD25208E313}" srcOrd="0" destOrd="0" presId="urn:microsoft.com/office/officeart/2008/layout/LinedList"/>
    <dgm:cxn modelId="{46469916-A197-4936-8E2A-2CA7E8A3AF23}" type="presParOf" srcId="{17E9C35E-572E-4842-BC93-F190729998E1}" destId="{C874F5D6-C909-45DF-BA14-99FB8BDFEEBE}" srcOrd="1" destOrd="0" presId="urn:microsoft.com/office/officeart/2008/layout/LinedList"/>
    <dgm:cxn modelId="{9C633252-4E47-4E40-B464-B20799396D8A}" type="presParOf" srcId="{C874F5D6-C909-45DF-BA14-99FB8BDFEEBE}" destId="{8F6958A4-E2F6-40E9-8059-FFA84C2E2EE9}" srcOrd="0" destOrd="0" presId="urn:microsoft.com/office/officeart/2008/layout/LinedList"/>
    <dgm:cxn modelId="{9EE12218-7B52-4E99-8884-83AF796DB869}" type="presParOf" srcId="{C874F5D6-C909-45DF-BA14-99FB8BDFEEBE}" destId="{57CEF14B-6841-4981-9B60-DD0D380084DF}" srcOrd="1" destOrd="0" presId="urn:microsoft.com/office/officeart/2008/layout/LinedList"/>
    <dgm:cxn modelId="{C38C06B6-6216-4284-B0CE-FDBA826B1F24}" type="presParOf" srcId="{17E9C35E-572E-4842-BC93-F190729998E1}" destId="{AB43E58D-A80D-4598-A5E9-F8A52DD4BCF2}" srcOrd="2" destOrd="0" presId="urn:microsoft.com/office/officeart/2008/layout/LinedList"/>
    <dgm:cxn modelId="{FB92C3F2-BE0E-461E-A7D0-F388A784BA32}" type="presParOf" srcId="{17E9C35E-572E-4842-BC93-F190729998E1}" destId="{1DC5EB5D-F421-4644-9E2F-657C536C8A93}" srcOrd="3" destOrd="0" presId="urn:microsoft.com/office/officeart/2008/layout/LinedList"/>
    <dgm:cxn modelId="{E2D6AD54-7ABD-4397-BAD1-348100AB9BB1}" type="presParOf" srcId="{1DC5EB5D-F421-4644-9E2F-657C536C8A93}" destId="{B1B6EACB-BCB4-42A1-9816-E5D621EF8418}" srcOrd="0" destOrd="0" presId="urn:microsoft.com/office/officeart/2008/layout/LinedList"/>
    <dgm:cxn modelId="{534ED0A4-807A-4ACD-B606-736A6EB378AC}" type="presParOf" srcId="{1DC5EB5D-F421-4644-9E2F-657C536C8A93}" destId="{F80C4BE7-BAEE-49DB-8E47-0E6ACCD0CD90}" srcOrd="1" destOrd="0" presId="urn:microsoft.com/office/officeart/2008/layout/LinedList"/>
    <dgm:cxn modelId="{33A52857-5A6C-49A3-9ED8-48BF12F312A5}" type="presParOf" srcId="{17E9C35E-572E-4842-BC93-F190729998E1}" destId="{700F2405-D94A-4879-AAB5-AEA4F854EF13}" srcOrd="4" destOrd="0" presId="urn:microsoft.com/office/officeart/2008/layout/LinedList"/>
    <dgm:cxn modelId="{7607261F-C71F-4FE7-AE06-0E2AF85C00A8}" type="presParOf" srcId="{17E9C35E-572E-4842-BC93-F190729998E1}" destId="{6EEF1766-3996-4EB6-BDCC-0BFCED2B17DC}" srcOrd="5" destOrd="0" presId="urn:microsoft.com/office/officeart/2008/layout/LinedList"/>
    <dgm:cxn modelId="{96CA4B84-CBEF-4EC8-B06F-226697565B30}" type="presParOf" srcId="{6EEF1766-3996-4EB6-BDCC-0BFCED2B17DC}" destId="{4CC71488-16B1-4DB5-A2D5-0141C368D8B7}" srcOrd="0" destOrd="0" presId="urn:microsoft.com/office/officeart/2008/layout/LinedList"/>
    <dgm:cxn modelId="{1B35808A-4341-4124-8C07-4F313BAA0486}" type="presParOf" srcId="{6EEF1766-3996-4EB6-BDCC-0BFCED2B17DC}" destId="{F2AD852C-76D4-4582-B883-1653F8BB740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C1AD7-613A-4E89-94E3-1DD25208E313}">
      <dsp:nvSpPr>
        <dsp:cNvPr id="0" name=""/>
        <dsp:cNvSpPr/>
      </dsp:nvSpPr>
      <dsp:spPr>
        <a:xfrm>
          <a:off x="0" y="2720"/>
          <a:ext cx="608965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F6958A4-E2F6-40E9-8059-FFA84C2E2EE9}">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dirty="0"/>
            <a:t>Demonstration of pre-processing tasks using </a:t>
          </a:r>
          <a:r>
            <a:rPr lang="en-US" sz="2900" b="0" i="0" kern="1200" dirty="0" err="1"/>
            <a:t>fastq</a:t>
          </a:r>
          <a:r>
            <a:rPr lang="en-US" sz="2900" b="0" i="0" kern="1200" dirty="0"/>
            <a:t> files (using example data from a </a:t>
          </a:r>
          <a:r>
            <a:rPr lang="en-US" sz="2900" b="0" i="0" kern="1200" dirty="0" err="1"/>
            <a:t>vdjserver</a:t>
          </a:r>
          <a:r>
            <a:rPr lang="en-US" sz="2900" b="0" i="0" kern="1200" dirty="0"/>
            <a:t> project)</a:t>
          </a:r>
          <a:endParaRPr lang="en-US" sz="2900" kern="1200" dirty="0"/>
        </a:p>
      </dsp:txBody>
      <dsp:txXfrm>
        <a:off x="0" y="2720"/>
        <a:ext cx="6089650" cy="1855561"/>
      </dsp:txXfrm>
    </dsp:sp>
    <dsp:sp modelId="{AB43E58D-A80D-4598-A5E9-F8A52DD4BCF2}">
      <dsp:nvSpPr>
        <dsp:cNvPr id="0" name=""/>
        <dsp:cNvSpPr/>
      </dsp:nvSpPr>
      <dsp:spPr>
        <a:xfrm>
          <a:off x="0" y="1858281"/>
          <a:ext cx="6089650"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1B6EACB-BCB4-42A1-9816-E5D621EF8418}">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dirty="0"/>
            <a:t>Review the </a:t>
          </a:r>
          <a:r>
            <a:rPr lang="en-US" sz="2900" b="0" i="0" kern="1200" dirty="0" err="1"/>
            <a:t>MiAIRR</a:t>
          </a:r>
          <a:r>
            <a:rPr lang="en-US" sz="2900" b="0" i="0" kern="1200" dirty="0"/>
            <a:t> Standards (discuss the steps involved and how to approach these steps for submission of data during publication)</a:t>
          </a:r>
          <a:endParaRPr lang="en-US" sz="2900" kern="1200" dirty="0"/>
        </a:p>
      </dsp:txBody>
      <dsp:txXfrm>
        <a:off x="0" y="1858281"/>
        <a:ext cx="6089650" cy="1855561"/>
      </dsp:txXfrm>
    </dsp:sp>
    <dsp:sp modelId="{700F2405-D94A-4879-AAB5-AEA4F854EF13}">
      <dsp:nvSpPr>
        <dsp:cNvPr id="0" name=""/>
        <dsp:cNvSpPr/>
      </dsp:nvSpPr>
      <dsp:spPr>
        <a:xfrm>
          <a:off x="0" y="3713843"/>
          <a:ext cx="608965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CC71488-16B1-4DB5-A2D5-0141C368D8B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dirty="0"/>
            <a:t>Analyze and interpret data from repertoire calculations</a:t>
          </a:r>
          <a:endParaRPr lang="en-US" sz="2900" kern="1200" dirty="0"/>
        </a:p>
      </dsp:txBody>
      <dsp:txXfrm>
        <a:off x="0" y="3713843"/>
        <a:ext cx="6089650" cy="185556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A03B79BA-5FD8-41A4-AB81-F74970745C21}" type="datetimeFigureOut">
              <a:rPr lang="en-US" smtClean="0"/>
              <a:t>5/30/2018</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EF9FBB3E-AFAC-47C7-A904-D13941E36059}" type="slidenum">
              <a:rPr lang="en-US" smtClean="0"/>
              <a:t>‹#›</a:t>
            </a:fld>
            <a:endParaRPr lang="en-US"/>
          </a:p>
        </p:txBody>
      </p:sp>
    </p:spTree>
    <p:extLst>
      <p:ext uri="{BB962C8B-B14F-4D97-AF65-F5344CB8AC3E}">
        <p14:creationId xmlns:p14="http://schemas.microsoft.com/office/powerpoint/2010/main" val="1414572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412B88B-3A53-49CE-A6ED-532037191959}" type="datetimeFigureOut">
              <a:rPr lang="en-US" smtClean="0"/>
              <a:t>5/30/2018</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57844862-CE91-4FAF-8B27-89DD042EB211}" type="slidenum">
              <a:rPr lang="en-US" smtClean="0"/>
              <a:t>‹#›</a:t>
            </a:fld>
            <a:endParaRPr lang="en-US"/>
          </a:p>
        </p:txBody>
      </p:sp>
    </p:spTree>
    <p:extLst>
      <p:ext uri="{BB962C8B-B14F-4D97-AF65-F5344CB8AC3E}">
        <p14:creationId xmlns:p14="http://schemas.microsoft.com/office/powerpoint/2010/main" val="312643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489372"/>
            <a:ext cx="5486400" cy="4253098"/>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2794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05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2794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Shape 102"/>
          <p:cNvSpPr txBox="1">
            <a:spLocks noGrp="1"/>
          </p:cNvSpPr>
          <p:nvPr>
            <p:ph type="body" idx="1"/>
          </p:nvPr>
        </p:nvSpPr>
        <p:spPr>
          <a:xfrm>
            <a:off x="685800" y="4489387"/>
            <a:ext cx="5486400" cy="42531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0241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89372"/>
            <a:ext cx="5486400" cy="4253098"/>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a:spLocks noGrp="1" noRot="1" noChangeAspect="1"/>
          </p:cNvSpPr>
          <p:nvPr>
            <p:ph type="sldImg" idx="2"/>
          </p:nvPr>
        </p:nvSpPr>
        <p:spPr>
          <a:xfrm>
            <a:off x="2794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56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1964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Based on the number</a:t>
            </a:r>
            <a:r>
              <a:rPr lang="en-US" altLang="en-US" baseline="0" dirty="0">
                <a:latin typeface="Arial" panose="020B0604020202020204" pitchFamily="34" charset="0"/>
              </a:rPr>
              <a:t> of gene segments of each type in humans and the patterns of junctional diversity, it is estimated that the total potential </a:t>
            </a:r>
            <a:r>
              <a:rPr lang="en-US" altLang="en-US" baseline="0" dirty="0" err="1">
                <a:latin typeface="Arial" panose="020B0604020202020204" pitchFamily="34" charset="0"/>
              </a:rPr>
              <a:t>alpha:beta</a:t>
            </a:r>
            <a:r>
              <a:rPr lang="en-US" altLang="en-US" baseline="0" dirty="0">
                <a:latin typeface="Arial" panose="020B0604020202020204" pitchFamily="34" charset="0"/>
              </a:rPr>
              <a:t> TCR diversity is ~10^18.</a:t>
            </a: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793FCCC-83F4-A442-ACEA-10B027886E33}" type="slidenum">
              <a:rPr lang="en-US" smtClean="0"/>
              <a:t>25</a:t>
            </a:fld>
            <a:endParaRPr lang="en-US"/>
          </a:p>
        </p:txBody>
      </p:sp>
    </p:spTree>
    <p:extLst>
      <p:ext uri="{BB962C8B-B14F-4D97-AF65-F5344CB8AC3E}">
        <p14:creationId xmlns:p14="http://schemas.microsoft.com/office/powerpoint/2010/main" val="186801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antigen receptor encoding genes are generated in developing lymphocytes</a:t>
            </a:r>
            <a:r>
              <a:rPr lang="en-US" baseline="0" dirty="0"/>
              <a:t> as just described. The lymphocytes then undergo selection in the thymus such that T cells bearing TCR with specificity for self antigen are deleted from the repertoire. The remaining cells exit the thymus, and crawl around the body sampling the antigens they encounter. Upon encounter with their cognate antigen, they will proliferate, creating a clone of cells bearing identical TCRs. This is referred to as clonal expansion.</a:t>
            </a:r>
          </a:p>
          <a:p>
            <a:endParaRPr lang="en-US" baseline="0" dirty="0"/>
          </a:p>
          <a:p>
            <a:r>
              <a:rPr lang="en-US" baseline="0" dirty="0"/>
              <a:t>The </a:t>
            </a:r>
            <a:r>
              <a:rPr lang="en-US" sz="1200" kern="1200" dirty="0">
                <a:solidFill>
                  <a:schemeClr val="tx1"/>
                </a:solidFill>
                <a:effectLst/>
                <a:latin typeface="+mn-lt"/>
                <a:ea typeface="+mn-ea"/>
                <a:cs typeface="+mn-cs"/>
              </a:rPr>
              <a:t>full set of functional TCRs in an individual at a specific time</a:t>
            </a:r>
            <a:r>
              <a:rPr lang="en-US" sz="1200" kern="1200" baseline="0" dirty="0">
                <a:solidFill>
                  <a:schemeClr val="tx1"/>
                </a:solidFill>
                <a:effectLst/>
                <a:latin typeface="+mn-lt"/>
                <a:ea typeface="+mn-ea"/>
                <a:cs typeface="+mn-cs"/>
              </a:rPr>
              <a:t> is referred to as the TCR repertoire.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793FCCC-83F4-A442-ACEA-10B027886E33}" type="slidenum">
              <a:rPr lang="en-US" smtClean="0"/>
              <a:t>33</a:t>
            </a:fld>
            <a:endParaRPr lang="en-US"/>
          </a:p>
        </p:txBody>
      </p:sp>
    </p:spTree>
    <p:extLst>
      <p:ext uri="{BB962C8B-B14F-4D97-AF65-F5344CB8AC3E}">
        <p14:creationId xmlns:p14="http://schemas.microsoft.com/office/powerpoint/2010/main" val="151664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different types of sequences there are in the dataset, and simultaneously takes into account how evenly the sequences are distributed among those types.</a:t>
            </a:r>
          </a:p>
        </p:txBody>
      </p:sp>
      <p:sp>
        <p:nvSpPr>
          <p:cNvPr id="4" name="Slide Number Placeholder 3"/>
          <p:cNvSpPr>
            <a:spLocks noGrp="1"/>
          </p:cNvSpPr>
          <p:nvPr>
            <p:ph type="sldNum" sz="quarter" idx="10"/>
          </p:nvPr>
        </p:nvSpPr>
        <p:spPr/>
        <p:txBody>
          <a:bodyPr/>
          <a:lstStyle/>
          <a:p>
            <a:fld id="{57844862-CE91-4FAF-8B27-89DD042EB211}" type="slidenum">
              <a:rPr lang="en-US" smtClean="0"/>
              <a:t>34</a:t>
            </a:fld>
            <a:endParaRPr lang="en-US"/>
          </a:p>
        </p:txBody>
      </p:sp>
    </p:spTree>
    <p:extLst>
      <p:ext uri="{BB962C8B-B14F-4D97-AF65-F5344CB8AC3E}">
        <p14:creationId xmlns:p14="http://schemas.microsoft.com/office/powerpoint/2010/main" val="380166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Calculation approach utilized in </a:t>
            </a:r>
            <a:r>
              <a:rPr lang="en-US" sz="1200" dirty="0" err="1"/>
              <a:t>repcalc</a:t>
            </a:r>
            <a:r>
              <a:rPr lang="en-US" sz="1200" dirty="0"/>
              <a:t> works by building a statistical framework for Bayesian estimation of antigen-driven selection based on the analysis of somatic mutation patterns</a:t>
            </a:r>
          </a:p>
          <a:p>
            <a:endParaRPr lang="en-US" dirty="0"/>
          </a:p>
        </p:txBody>
      </p:sp>
      <p:sp>
        <p:nvSpPr>
          <p:cNvPr id="4" name="Slide Number Placeholder 3"/>
          <p:cNvSpPr>
            <a:spLocks noGrp="1"/>
          </p:cNvSpPr>
          <p:nvPr>
            <p:ph type="sldNum" sz="quarter" idx="10"/>
          </p:nvPr>
        </p:nvSpPr>
        <p:spPr/>
        <p:txBody>
          <a:bodyPr/>
          <a:lstStyle/>
          <a:p>
            <a:fld id="{57844862-CE91-4FAF-8B27-89DD042EB211}" type="slidenum">
              <a:rPr lang="en-US" smtClean="0"/>
              <a:t>36</a:t>
            </a:fld>
            <a:endParaRPr lang="en-US"/>
          </a:p>
        </p:txBody>
      </p:sp>
    </p:spTree>
    <p:extLst>
      <p:ext uri="{BB962C8B-B14F-4D97-AF65-F5344CB8AC3E}">
        <p14:creationId xmlns:p14="http://schemas.microsoft.com/office/powerpoint/2010/main" val="51031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DDA6-DB98-4631-ACC4-C654E1144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D5080E-B066-48B3-891D-CBA2A51E15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1AC81-B841-42AC-A2A1-C8047F7BF851}"/>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5" name="Footer Placeholder 4">
            <a:extLst>
              <a:ext uri="{FF2B5EF4-FFF2-40B4-BE49-F238E27FC236}">
                <a16:creationId xmlns:a16="http://schemas.microsoft.com/office/drawing/2014/main" id="{11272509-7FD5-4CD3-84D9-35DC7B2BB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2F256-4EEE-4D84-AFF5-D7B8616242B4}"/>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23057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5F36-89D0-4A4C-82FD-B13E636EA9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05C6D9-1A45-4290-AE64-2104A9916C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53648-7B6B-498F-91A2-655BBD722891}"/>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5" name="Footer Placeholder 4">
            <a:extLst>
              <a:ext uri="{FF2B5EF4-FFF2-40B4-BE49-F238E27FC236}">
                <a16:creationId xmlns:a16="http://schemas.microsoft.com/office/drawing/2014/main" id="{B1F26527-CACB-49E3-A82C-BDF51370B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9CD14-1455-47AB-9608-5FD9FAC8374E}"/>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116598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43A48D-40E7-4818-B851-82E24D70C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D8413D-41B1-4405-A57E-AAB52A144B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3E3B6-DD0E-4092-B95B-464032DEE861}"/>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5" name="Footer Placeholder 4">
            <a:extLst>
              <a:ext uri="{FF2B5EF4-FFF2-40B4-BE49-F238E27FC236}">
                <a16:creationId xmlns:a16="http://schemas.microsoft.com/office/drawing/2014/main" id="{112BBCB7-90E7-4D59-BDB6-58E417CA2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5751D-7F76-4E4B-A8B8-41594FA1B007}"/>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96639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 name="Shape 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90000"/>
              </a:lnSpc>
              <a:spcBef>
                <a:spcPts val="0"/>
              </a:spcBef>
              <a:spcAft>
                <a:spcPts val="0"/>
              </a:spcAft>
              <a:buClr>
                <a:schemeClr val="dk1"/>
              </a:buClr>
              <a:buSzPts val="1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1219170" marR="0" lvl="1" indent="-423323" algn="l" rtl="0">
              <a:lnSpc>
                <a:spcPct val="90000"/>
              </a:lnSpc>
              <a:spcBef>
                <a:spcPts val="2133"/>
              </a:spcBef>
              <a:spcAft>
                <a:spcPts val="0"/>
              </a:spcAft>
              <a:buClr>
                <a:schemeClr val="dk1"/>
              </a:buClr>
              <a:buSzPts val="1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754" marR="0" lvl="2" indent="-423323" algn="l" rtl="0">
              <a:lnSpc>
                <a:spcPct val="90000"/>
              </a:lnSpc>
              <a:spcBef>
                <a:spcPts val="2133"/>
              </a:spcBef>
              <a:spcAft>
                <a:spcPts val="0"/>
              </a:spcAft>
              <a:buClr>
                <a:schemeClr val="dk1"/>
              </a:buClr>
              <a:buSzPts val="14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438339" marR="0" lvl="3"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047924" marR="0" lvl="4"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657509" marR="0" lvl="5"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093" marR="0" lvl="6"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678" marR="0" lvl="7"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263" marR="0" lvl="8" indent="-423323" algn="l" rtl="0">
              <a:lnSpc>
                <a:spcPct val="90000"/>
              </a:lnSpc>
              <a:spcBef>
                <a:spcPts val="2133"/>
              </a:spcBef>
              <a:spcAft>
                <a:spcPts val="2133"/>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 name="Shape 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5827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0170-445C-40D2-8DA6-2521F8C597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9DF773-943D-4416-BCC6-90094BD739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6A6E2-D573-4A8A-9758-DA42B3FF1969}"/>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5" name="Footer Placeholder 4">
            <a:extLst>
              <a:ext uri="{FF2B5EF4-FFF2-40B4-BE49-F238E27FC236}">
                <a16:creationId xmlns:a16="http://schemas.microsoft.com/office/drawing/2014/main" id="{48542BFF-5F55-4955-8363-B19E7E6F9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BD5B9-AA41-4A17-8E5C-E4155A4F456F}"/>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75517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D933-5B94-4FD1-A67D-97D671292B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A9C870-1122-4747-AF37-99E253FB20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9FAD3B-CE4E-45CF-97FC-E0E27375D4CF}"/>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5" name="Footer Placeholder 4">
            <a:extLst>
              <a:ext uri="{FF2B5EF4-FFF2-40B4-BE49-F238E27FC236}">
                <a16:creationId xmlns:a16="http://schemas.microsoft.com/office/drawing/2014/main" id="{5A79684C-B395-4D3D-BD0F-09364172D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B27B7-E126-43C2-8B27-DE2C469B89C0}"/>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54210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C99C-C9E6-4C99-9258-37953FE1F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963F16-497D-42A7-9336-8F1F44CB333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0AFD3-24A4-44E9-9848-0A3F9AEA69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590B2E-1DCD-447E-98D1-1271C6A92C17}"/>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6" name="Footer Placeholder 5">
            <a:extLst>
              <a:ext uri="{FF2B5EF4-FFF2-40B4-BE49-F238E27FC236}">
                <a16:creationId xmlns:a16="http://schemas.microsoft.com/office/drawing/2014/main" id="{BB329326-F77F-4C62-ABE0-F0F72744B0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A93C4-7D21-473A-B4C9-A6665207EFA0}"/>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46687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8BAB-5FCB-45C8-B193-F52D88B2FE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FE882-C890-4397-B71C-E8B734A30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0FB96B-ACE5-4C97-B44A-1D30AB0B95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0B83BE-861B-4138-AFA6-86495346B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AB373F-3CF5-4B49-B5B8-99CEE62F75C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0D2A82-4785-4C40-9B7F-16BFF16A6824}"/>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8" name="Footer Placeholder 7">
            <a:extLst>
              <a:ext uri="{FF2B5EF4-FFF2-40B4-BE49-F238E27FC236}">
                <a16:creationId xmlns:a16="http://schemas.microsoft.com/office/drawing/2014/main" id="{0AF08607-AB2A-4811-8204-3A6978A453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9AA9-5920-476D-B230-459435ADAFF7}"/>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165060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5A78-21D5-46D5-A0F8-22F3BB664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FF394E-9D85-4D75-8922-7660713604E4}"/>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4" name="Footer Placeholder 3">
            <a:extLst>
              <a:ext uri="{FF2B5EF4-FFF2-40B4-BE49-F238E27FC236}">
                <a16:creationId xmlns:a16="http://schemas.microsoft.com/office/drawing/2014/main" id="{96126CC4-60FC-446F-B680-1C59125F7B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E662EA-A5F5-400F-8E05-281B57F63D41}"/>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07772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AD84B-92F6-404E-A1C2-B82F48C2975D}"/>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3" name="Footer Placeholder 2">
            <a:extLst>
              <a:ext uri="{FF2B5EF4-FFF2-40B4-BE49-F238E27FC236}">
                <a16:creationId xmlns:a16="http://schemas.microsoft.com/office/drawing/2014/main" id="{07296108-7E05-4317-B09B-D5F73791ED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4373E-4D74-4A60-97A1-3406D9B6FF19}"/>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213514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4BB-F2B4-43B2-A8D6-3ACC4BEB5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CA554-8E02-466E-8DE1-09DA5A025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E050A-65C4-4996-A0A2-C218C973A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0CC034-B11E-4F4F-A99E-6C89CF032D07}"/>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6" name="Footer Placeholder 5">
            <a:extLst>
              <a:ext uri="{FF2B5EF4-FFF2-40B4-BE49-F238E27FC236}">
                <a16:creationId xmlns:a16="http://schemas.microsoft.com/office/drawing/2014/main" id="{8195E8A3-BC41-43D6-B441-A6FFE05B5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F4DA6-1ED0-4820-9629-34700400C363}"/>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80343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CDC0-0D47-4494-9102-CF7F76FB8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1315A0-703A-444D-952B-5C183A35C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42918-28CB-45C9-B723-FB1B1C6F0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653FC9-B64D-4F3B-9C07-96C0A5888AE0}"/>
              </a:ext>
            </a:extLst>
          </p:cNvPr>
          <p:cNvSpPr>
            <a:spLocks noGrp="1"/>
          </p:cNvSpPr>
          <p:nvPr>
            <p:ph type="dt" sz="half" idx="10"/>
          </p:nvPr>
        </p:nvSpPr>
        <p:spPr/>
        <p:txBody>
          <a:bodyPr/>
          <a:lstStyle/>
          <a:p>
            <a:fld id="{025D724A-CAF8-48E9-AF4B-3076C39E9A63}" type="datetimeFigureOut">
              <a:rPr lang="en-US" smtClean="0"/>
              <a:t>5/30/2018</a:t>
            </a:fld>
            <a:endParaRPr lang="en-US"/>
          </a:p>
        </p:txBody>
      </p:sp>
      <p:sp>
        <p:nvSpPr>
          <p:cNvPr id="6" name="Footer Placeholder 5">
            <a:extLst>
              <a:ext uri="{FF2B5EF4-FFF2-40B4-BE49-F238E27FC236}">
                <a16:creationId xmlns:a16="http://schemas.microsoft.com/office/drawing/2014/main" id="{0B19EA1B-4D85-4652-83B4-FBD28D8D8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D6DFF0-9436-4407-BA9D-21D3DF65D04B}"/>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401028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2DC09-833E-47D2-8B88-18325B069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C31098-CC59-4F81-AE2A-1C834753A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10E73-CF5F-4867-AC5E-549615C79B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D724A-CAF8-48E9-AF4B-3076C39E9A63}" type="datetimeFigureOut">
              <a:rPr lang="en-US" smtClean="0"/>
              <a:t>5/30/2018</a:t>
            </a:fld>
            <a:endParaRPr lang="en-US"/>
          </a:p>
        </p:txBody>
      </p:sp>
      <p:sp>
        <p:nvSpPr>
          <p:cNvPr id="5" name="Footer Placeholder 4">
            <a:extLst>
              <a:ext uri="{FF2B5EF4-FFF2-40B4-BE49-F238E27FC236}">
                <a16:creationId xmlns:a16="http://schemas.microsoft.com/office/drawing/2014/main" id="{BCBE252C-5339-4B30-9205-6BD84DD92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739FF-97D0-42DA-AE84-3D8F9F775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9C9EC-1038-4128-99F4-5AD60A5AC2F2}" type="slidenum">
              <a:rPr lang="en-US" smtClean="0"/>
              <a:t>‹#›</a:t>
            </a:fld>
            <a:endParaRPr lang="en-US"/>
          </a:p>
        </p:txBody>
      </p:sp>
    </p:spTree>
    <p:extLst>
      <p:ext uri="{BB962C8B-B14F-4D97-AF65-F5344CB8AC3E}">
        <p14:creationId xmlns:p14="http://schemas.microsoft.com/office/powerpoint/2010/main" val="1689464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www.ncbi.nlm.nih.gov/pubmed/?term=28179494+26589402+26069265+25675496+24618469+22641856+24298272%5buid%5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cran.r-project.org/web/packages/alakazam/vignettes/Diversity-Vignette.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cran.r-project.org/web/packages/alakazam/vignettes/Diversity-Vignette.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ncbi.nlm.nih.gov/pubmed/2264185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3"/>
        <p:cNvGrpSpPr/>
        <p:nvPr/>
      </p:nvGrpSpPr>
      <p:grpSpPr>
        <a:xfrm>
          <a:off x="0" y="0"/>
          <a:ext cx="0" cy="0"/>
          <a:chOff x="0" y="0"/>
          <a:chExt cx="0" cy="0"/>
        </a:xfrm>
      </p:grpSpPr>
      <p:sp>
        <p:nvSpPr>
          <p:cNvPr id="91" name="Rectangle 9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Shape 86"/>
          <p:cNvPicPr preferRelativeResize="0"/>
          <p:nvPr/>
        </p:nvPicPr>
        <p:blipFill rotWithShape="1">
          <a:blip r:embed="rId3">
            <a:extLst/>
          </a:blip>
          <a:srcRect/>
          <a:stretch/>
        </p:blipFill>
        <p:spPr>
          <a:xfrm>
            <a:off x="5186079" y="1415675"/>
            <a:ext cx="6521288" cy="3784976"/>
          </a:xfrm>
          <a:prstGeom prst="rect">
            <a:avLst/>
          </a:prstGeom>
          <a:noFill/>
        </p:spPr>
      </p:pic>
      <p:sp>
        <p:nvSpPr>
          <p:cNvPr id="93" name="Rectangle 9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4" name="Shape 84"/>
          <p:cNvSpPr txBox="1">
            <a:spLocks noGrp="1"/>
          </p:cNvSpPr>
          <p:nvPr>
            <p:ph type="ctrTitle"/>
          </p:nvPr>
        </p:nvSpPr>
        <p:spPr>
          <a:xfrm>
            <a:off x="674237" y="914400"/>
            <a:ext cx="3657600" cy="2887579"/>
          </a:xfrm>
          <a:prstGeom prst="rect">
            <a:avLst/>
          </a:prstGeom>
        </p:spPr>
        <p:txBody>
          <a:bodyPr spcFirstLastPara="1" lIns="91425" tIns="45700" rIns="91425" bIns="45700" anchorCtr="0">
            <a:normAutofit/>
          </a:bodyPr>
          <a:lstStyle/>
          <a:p>
            <a:pPr>
              <a:spcBef>
                <a:spcPts val="0"/>
              </a:spcBef>
              <a:buClr>
                <a:schemeClr val="dk1"/>
              </a:buClr>
              <a:buSzPts val="5400"/>
            </a:pPr>
            <a:r>
              <a:rPr lang="en-US" sz="3000" b="0" i="0" u="none" strike="noStrike" cap="none" dirty="0">
                <a:solidFill>
                  <a:srgbClr val="FFFFFF"/>
                </a:solidFill>
                <a:latin typeface="Calibri"/>
                <a:ea typeface="Calibri"/>
                <a:cs typeface="Calibri"/>
                <a:sym typeface="Calibri"/>
              </a:rPr>
              <a:t>Immune </a:t>
            </a:r>
            <a:r>
              <a:rPr lang="en-US" sz="3000" dirty="0">
                <a:solidFill>
                  <a:srgbClr val="FFFFFF"/>
                </a:solidFill>
                <a:latin typeface="Calibri"/>
                <a:ea typeface="Calibri"/>
                <a:cs typeface="Calibri"/>
                <a:sym typeface="Calibri"/>
              </a:rPr>
              <a:t>Receptor</a:t>
            </a:r>
            <a:r>
              <a:rPr lang="en-US" sz="3000" b="0" i="0" u="none" strike="noStrike" cap="none" dirty="0">
                <a:solidFill>
                  <a:srgbClr val="FFFFFF"/>
                </a:solidFill>
                <a:latin typeface="Calibri"/>
                <a:ea typeface="Calibri"/>
                <a:cs typeface="Calibri"/>
                <a:sym typeface="Calibri"/>
              </a:rPr>
              <a:t> </a:t>
            </a:r>
            <a:r>
              <a:rPr lang="en-US" sz="3000" dirty="0">
                <a:solidFill>
                  <a:srgbClr val="FFFFFF"/>
                </a:solidFill>
                <a:latin typeface="Calibri"/>
                <a:ea typeface="Calibri"/>
                <a:cs typeface="Calibri"/>
                <a:sym typeface="Calibri"/>
              </a:rPr>
              <a:t>Profiling</a:t>
            </a:r>
            <a:r>
              <a:rPr lang="en-US" sz="3000" b="0" i="0" u="none" strike="noStrike" cap="none" dirty="0">
                <a:solidFill>
                  <a:srgbClr val="FFFFFF"/>
                </a:solidFill>
                <a:latin typeface="Calibri"/>
                <a:ea typeface="Calibri"/>
                <a:cs typeface="Calibri"/>
                <a:sym typeface="Calibri"/>
              </a:rPr>
              <a:t> </a:t>
            </a:r>
            <a:r>
              <a:rPr lang="en-US" sz="3000" dirty="0" err="1">
                <a:solidFill>
                  <a:srgbClr val="FFFFFF"/>
                </a:solidFill>
                <a:latin typeface="Calibri"/>
                <a:ea typeface="Calibri"/>
                <a:cs typeface="Calibri"/>
                <a:sym typeface="Calibri"/>
              </a:rPr>
              <a:t>Nanocourse</a:t>
            </a:r>
            <a:r>
              <a:rPr lang="en-US" sz="3000" b="0" i="0" u="none" strike="noStrike" cap="none" dirty="0">
                <a:solidFill>
                  <a:srgbClr val="FFFFFF"/>
                </a:solidFill>
                <a:latin typeface="Calibri"/>
                <a:ea typeface="Calibri"/>
                <a:cs typeface="Calibri"/>
                <a:sym typeface="Calibri"/>
              </a:rPr>
              <a:t>:</a:t>
            </a:r>
            <a:br>
              <a:rPr lang="en-US" sz="3000" b="0" i="0" u="none" strike="noStrike" cap="none" dirty="0">
                <a:solidFill>
                  <a:srgbClr val="FFFFFF"/>
                </a:solidFill>
                <a:latin typeface="Calibri"/>
                <a:ea typeface="Calibri"/>
                <a:cs typeface="Calibri"/>
              </a:rPr>
            </a:br>
            <a:r>
              <a:rPr lang="en-US" sz="3000" b="0" i="0" u="none" strike="noStrike" cap="none" dirty="0">
                <a:solidFill>
                  <a:srgbClr val="FFFFFF"/>
                </a:solidFill>
                <a:latin typeface="Calibri"/>
                <a:ea typeface="Calibri"/>
                <a:cs typeface="Calibri"/>
                <a:sym typeface="Calibri"/>
              </a:rPr>
              <a:t>Session 2- </a:t>
            </a:r>
            <a:r>
              <a:rPr lang="en-US" sz="3000" dirty="0">
                <a:solidFill>
                  <a:srgbClr val="FFFFFF"/>
                </a:solidFill>
                <a:latin typeface="Calibri"/>
                <a:ea typeface="Calibri"/>
                <a:cs typeface="Calibri"/>
                <a:sym typeface="Calibri"/>
              </a:rPr>
              <a:t>C</a:t>
            </a:r>
            <a:r>
              <a:rPr lang="en-US" sz="3000" b="0" i="0" u="none" strike="noStrike" cap="none" dirty="0">
                <a:solidFill>
                  <a:srgbClr val="FFFFFF"/>
                </a:solidFill>
                <a:latin typeface="Calibri"/>
                <a:ea typeface="Calibri"/>
                <a:cs typeface="Calibri"/>
                <a:sym typeface="Calibri"/>
              </a:rPr>
              <a:t>ommunity </a:t>
            </a:r>
            <a:r>
              <a:rPr lang="en-US" sz="3000" dirty="0">
                <a:solidFill>
                  <a:srgbClr val="FFFFFF"/>
                </a:solidFill>
                <a:latin typeface="Calibri"/>
                <a:ea typeface="Calibri"/>
                <a:cs typeface="Calibri"/>
                <a:sym typeface="Calibri"/>
              </a:rPr>
              <a:t>standards, Data</a:t>
            </a:r>
            <a:r>
              <a:rPr lang="en-US" sz="3000" b="0" i="0" u="none" strike="noStrike" cap="none" dirty="0">
                <a:solidFill>
                  <a:srgbClr val="FFFFFF"/>
                </a:solidFill>
                <a:latin typeface="Calibri"/>
                <a:ea typeface="Calibri"/>
                <a:cs typeface="Calibri"/>
                <a:sym typeface="Calibri"/>
              </a:rPr>
              <a:t> </a:t>
            </a:r>
            <a:r>
              <a:rPr lang="en-US" sz="3000" dirty="0">
                <a:solidFill>
                  <a:srgbClr val="FFFFFF"/>
                </a:solidFill>
                <a:latin typeface="Calibri"/>
                <a:ea typeface="Calibri"/>
                <a:cs typeface="Calibri"/>
                <a:sym typeface="Calibri"/>
              </a:rPr>
              <a:t>analysis and interpretation</a:t>
            </a:r>
            <a:endParaRPr lang="en-US" sz="3000" b="0" i="0" u="none" strike="noStrike" cap="none" dirty="0">
              <a:solidFill>
                <a:srgbClr val="FFFFFF"/>
              </a:solidFill>
              <a:latin typeface="Calibri"/>
              <a:ea typeface="Calibri"/>
              <a:cs typeface="Calibri"/>
              <a:sym typeface="Calibri"/>
            </a:endParaRPr>
          </a:p>
        </p:txBody>
      </p:sp>
      <p:sp>
        <p:nvSpPr>
          <p:cNvPr id="85" name="Shape 85"/>
          <p:cNvSpPr txBox="1">
            <a:spLocks noGrp="1"/>
          </p:cNvSpPr>
          <p:nvPr>
            <p:ph type="subTitle" idx="1"/>
          </p:nvPr>
        </p:nvSpPr>
        <p:spPr>
          <a:xfrm>
            <a:off x="674237" y="4170501"/>
            <a:ext cx="3657600" cy="1525597"/>
          </a:xfrm>
          <a:prstGeom prst="rect">
            <a:avLst/>
          </a:prstGeom>
        </p:spPr>
        <p:txBody>
          <a:bodyPr spcFirstLastPara="1" lIns="91425" tIns="45700" rIns="91425" bIns="45700" anchorCtr="0">
            <a:normAutofit/>
          </a:bodyPr>
          <a:lstStyle/>
          <a:p>
            <a:pPr marL="0" marR="0" lvl="0" indent="0" rtl="0">
              <a:spcBef>
                <a:spcPts val="0"/>
              </a:spcBef>
              <a:spcAft>
                <a:spcPts val="0"/>
              </a:spcAft>
              <a:buClr>
                <a:schemeClr val="dk1"/>
              </a:buClr>
              <a:buSzPts val="2400"/>
              <a:buFont typeface="Arial"/>
              <a:buNone/>
            </a:pPr>
            <a:r>
              <a:rPr lang="en-US" sz="2000" b="0" i="0" u="none" strike="noStrike" cap="none">
                <a:solidFill>
                  <a:srgbClr val="FFFFFF"/>
                </a:solidFill>
                <a:latin typeface="Calibri"/>
                <a:ea typeface="Calibri"/>
                <a:cs typeface="Calibri"/>
                <a:sym typeface="Calibri"/>
              </a:rPr>
              <a:t>Organized by the VDJServer Team</a:t>
            </a:r>
            <a:endParaRPr lang="en-US" sz="2000">
              <a:solidFill>
                <a:srgbClr val="FFFFFF"/>
              </a:solidFill>
            </a:endParaRPr>
          </a:p>
          <a:p>
            <a:pPr marL="0" marR="0" lvl="0" indent="0" rtl="0">
              <a:spcBef>
                <a:spcPts val="1000"/>
              </a:spcBef>
              <a:spcAft>
                <a:spcPts val="0"/>
              </a:spcAft>
              <a:buClr>
                <a:schemeClr val="dk1"/>
              </a:buClr>
              <a:buSzPts val="2400"/>
              <a:buFont typeface="Arial"/>
              <a:buNone/>
            </a:pPr>
            <a:r>
              <a:rPr lang="en-US" sz="2000" b="0" i="0" u="none" strike="noStrike" cap="none">
                <a:solidFill>
                  <a:srgbClr val="FFFFFF"/>
                </a:solidFill>
                <a:latin typeface="Calibri"/>
                <a:ea typeface="Calibri"/>
                <a:cs typeface="Calibri"/>
                <a:sym typeface="Calibri"/>
              </a:rPr>
              <a:t>June 1, 2018</a:t>
            </a:r>
            <a:endParaRPr lang="en-US" sz="2000">
              <a:solidFill>
                <a:srgbClr val="FFFFFF"/>
              </a:solidFill>
            </a:endParaRPr>
          </a:p>
          <a:p>
            <a:pPr marL="0" marR="0" lvl="0" indent="0" rtl="0">
              <a:spcBef>
                <a:spcPts val="1000"/>
              </a:spcBef>
              <a:spcAft>
                <a:spcPts val="0"/>
              </a:spcAft>
              <a:buClr>
                <a:schemeClr val="dk1"/>
              </a:buClr>
              <a:buSzPts val="2400"/>
              <a:buFont typeface="Arial"/>
              <a:buNone/>
            </a:pPr>
            <a:r>
              <a:rPr lang="en-US" sz="2000" b="0" i="0" u="none" strike="noStrike" cap="none">
                <a:solidFill>
                  <a:srgbClr val="FFFFFF"/>
                </a:solidFill>
                <a:latin typeface="Calibri"/>
                <a:ea typeface="Calibri"/>
                <a:cs typeface="Calibri"/>
                <a:sym typeface="Calibri"/>
              </a:rPr>
              <a:t>UT Southwestern Medical Center</a:t>
            </a:r>
          </a:p>
        </p:txBody>
      </p:sp>
    </p:spTree>
    <p:extLst>
      <p:ext uri="{BB962C8B-B14F-4D97-AF65-F5344CB8AC3E}">
        <p14:creationId xmlns:p14="http://schemas.microsoft.com/office/powerpoint/2010/main" val="25906789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176" t="11295" r="12051" b="6482"/>
          <a:stretch/>
        </p:blipFill>
        <p:spPr>
          <a:xfrm>
            <a:off x="1625600" y="333711"/>
            <a:ext cx="8661400" cy="6275217"/>
          </a:xfrm>
          <a:prstGeom prst="rect">
            <a:avLst/>
          </a:prstGeom>
        </p:spPr>
      </p:pic>
    </p:spTree>
    <p:extLst>
      <p:ext uri="{BB962C8B-B14F-4D97-AF65-F5344CB8AC3E}">
        <p14:creationId xmlns:p14="http://schemas.microsoft.com/office/powerpoint/2010/main" val="20000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744EB-3CA2-4A4D-87D4-384212FF3ACF}"/>
              </a:ext>
            </a:extLst>
          </p:cNvPr>
          <p:cNvPicPr>
            <a:picLocks noChangeAspect="1"/>
          </p:cNvPicPr>
          <p:nvPr/>
        </p:nvPicPr>
        <p:blipFill rotWithShape="1">
          <a:blip r:embed="rId2"/>
          <a:srcRect l="11532" t="9540" r="14593"/>
          <a:stretch/>
        </p:blipFill>
        <p:spPr>
          <a:xfrm>
            <a:off x="1128713" y="393583"/>
            <a:ext cx="9629775" cy="6284237"/>
          </a:xfrm>
          <a:prstGeom prst="rect">
            <a:avLst/>
          </a:prstGeom>
        </p:spPr>
      </p:pic>
    </p:spTree>
    <p:extLst>
      <p:ext uri="{BB962C8B-B14F-4D97-AF65-F5344CB8AC3E}">
        <p14:creationId xmlns:p14="http://schemas.microsoft.com/office/powerpoint/2010/main" val="336526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A31EC-50D4-4ACD-8FC5-432E5D688128}"/>
              </a:ext>
            </a:extLst>
          </p:cNvPr>
          <p:cNvPicPr>
            <a:picLocks noChangeAspect="1"/>
          </p:cNvPicPr>
          <p:nvPr/>
        </p:nvPicPr>
        <p:blipFill rotWithShape="1">
          <a:blip r:embed="rId2"/>
          <a:srcRect l="15001" t="11476" r="16093"/>
          <a:stretch/>
        </p:blipFill>
        <p:spPr>
          <a:xfrm>
            <a:off x="1828800" y="925830"/>
            <a:ext cx="8401050" cy="5751990"/>
          </a:xfrm>
          <a:prstGeom prst="rect">
            <a:avLst/>
          </a:prstGeom>
        </p:spPr>
      </p:pic>
    </p:spTree>
    <p:extLst>
      <p:ext uri="{BB962C8B-B14F-4D97-AF65-F5344CB8AC3E}">
        <p14:creationId xmlns:p14="http://schemas.microsoft.com/office/powerpoint/2010/main" val="380226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6A46-B817-486B-99DF-D9EFBCCD98EC}"/>
              </a:ext>
            </a:extLst>
          </p:cNvPr>
          <p:cNvSpPr>
            <a:spLocks noGrp="1"/>
          </p:cNvSpPr>
          <p:nvPr>
            <p:ph type="title"/>
          </p:nvPr>
        </p:nvSpPr>
        <p:spPr>
          <a:xfrm>
            <a:off x="701039" y="63182"/>
            <a:ext cx="10515600" cy="1325563"/>
          </a:xfrm>
        </p:spPr>
        <p:txBody>
          <a:bodyPr/>
          <a:lstStyle/>
          <a:p>
            <a:pPr algn="ctr"/>
            <a:r>
              <a:rPr lang="en-US" b="1" dirty="0"/>
              <a:t>Pre-processing with </a:t>
            </a:r>
            <a:r>
              <a:rPr lang="en-US" b="1" dirty="0" err="1"/>
              <a:t>Fastq</a:t>
            </a:r>
            <a:r>
              <a:rPr lang="en-US" b="1" dirty="0"/>
              <a:t> files</a:t>
            </a:r>
            <a:br>
              <a:rPr lang="en-US" b="1" dirty="0"/>
            </a:br>
            <a:r>
              <a:rPr lang="en-US" b="1" dirty="0"/>
              <a:t>(review)</a:t>
            </a:r>
          </a:p>
        </p:txBody>
      </p:sp>
      <p:pic>
        <p:nvPicPr>
          <p:cNvPr id="7" name="Shape 286">
            <a:extLst>
              <a:ext uri="{FF2B5EF4-FFF2-40B4-BE49-F238E27FC236}">
                <a16:creationId xmlns:a16="http://schemas.microsoft.com/office/drawing/2014/main" id="{04882C16-ABEC-4590-85DD-6243EF84CEA5}"/>
              </a:ext>
            </a:extLst>
          </p:cNvPr>
          <p:cNvPicPr preferRelativeResize="0">
            <a:picLocks noGrp="1"/>
          </p:cNvPicPr>
          <p:nvPr>
            <p:ph idx="4294967295"/>
          </p:nvPr>
        </p:nvPicPr>
        <p:blipFill rotWithShape="1">
          <a:blip r:embed="rId2"/>
          <a:srcRect t="8895"/>
          <a:stretch/>
        </p:blipFill>
        <p:spPr>
          <a:xfrm>
            <a:off x="505777" y="1388745"/>
            <a:ext cx="10906125" cy="5314950"/>
          </a:xfrm>
          <a:prstGeom prst="rect">
            <a:avLst/>
          </a:prstGeom>
          <a:noFill/>
        </p:spPr>
      </p:pic>
      <p:sp>
        <p:nvSpPr>
          <p:cNvPr id="2" name="Rectangle 1">
            <a:extLst>
              <a:ext uri="{FF2B5EF4-FFF2-40B4-BE49-F238E27FC236}">
                <a16:creationId xmlns:a16="http://schemas.microsoft.com/office/drawing/2014/main" id="{526767C7-CB9C-420E-BD7C-F3587A446DF8}"/>
              </a:ext>
            </a:extLst>
          </p:cNvPr>
          <p:cNvSpPr/>
          <p:nvPr/>
        </p:nvSpPr>
        <p:spPr>
          <a:xfrm>
            <a:off x="594360" y="3646170"/>
            <a:ext cx="8446770" cy="2320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
            <a:ext cx="10515600" cy="1325563"/>
          </a:xfrm>
        </p:spPr>
        <p:txBody>
          <a:bodyPr/>
          <a:lstStyle/>
          <a:p>
            <a:pPr algn="ctr"/>
            <a:r>
              <a:rPr lang="en-US" dirty="0"/>
              <a:t>Output files from pre-processing steps</a:t>
            </a:r>
          </a:p>
        </p:txBody>
      </p:sp>
      <p:pic>
        <p:nvPicPr>
          <p:cNvPr id="3" name="Picture 2"/>
          <p:cNvPicPr>
            <a:picLocks noChangeAspect="1"/>
          </p:cNvPicPr>
          <p:nvPr/>
        </p:nvPicPr>
        <p:blipFill rotWithShape="1">
          <a:blip r:embed="rId2"/>
          <a:srcRect l="17262" t="17222" r="1494" b="3333"/>
          <a:stretch/>
        </p:blipFill>
        <p:spPr>
          <a:xfrm>
            <a:off x="1740816" y="1168400"/>
            <a:ext cx="7936583" cy="5599990"/>
          </a:xfrm>
          <a:prstGeom prst="rect">
            <a:avLst/>
          </a:prstGeom>
        </p:spPr>
      </p:pic>
    </p:spTree>
    <p:extLst>
      <p:ext uri="{BB962C8B-B14F-4D97-AF65-F5344CB8AC3E}">
        <p14:creationId xmlns:p14="http://schemas.microsoft.com/office/powerpoint/2010/main" val="2093834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Output files from pre-processing steps</a:t>
            </a:r>
          </a:p>
        </p:txBody>
      </p:sp>
      <p:pic>
        <p:nvPicPr>
          <p:cNvPr id="3" name="Picture 2"/>
          <p:cNvPicPr>
            <a:picLocks noChangeAspect="1"/>
          </p:cNvPicPr>
          <p:nvPr/>
        </p:nvPicPr>
        <p:blipFill rotWithShape="1">
          <a:blip r:embed="rId2"/>
          <a:srcRect l="17620" t="25925" r="1466" b="28334"/>
          <a:stretch/>
        </p:blipFill>
        <p:spPr>
          <a:xfrm>
            <a:off x="673099" y="1690688"/>
            <a:ext cx="10576330" cy="4506912"/>
          </a:xfrm>
          <a:prstGeom prst="rect">
            <a:avLst/>
          </a:prstGeom>
        </p:spPr>
      </p:pic>
    </p:spTree>
    <p:extLst>
      <p:ext uri="{BB962C8B-B14F-4D97-AF65-F5344CB8AC3E}">
        <p14:creationId xmlns:p14="http://schemas.microsoft.com/office/powerpoint/2010/main" val="393878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7D2CE2-CE18-4816-A945-1957436C14C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Pre-processing summary</a:t>
            </a:r>
          </a:p>
        </p:txBody>
      </p:sp>
      <p:sp>
        <p:nvSpPr>
          <p:cNvPr id="3" name="Content Placeholder 2">
            <a:extLst>
              <a:ext uri="{FF2B5EF4-FFF2-40B4-BE49-F238E27FC236}">
                <a16:creationId xmlns:a16="http://schemas.microsoft.com/office/drawing/2014/main" id="{2132D49F-6066-4596-ABA0-2F9A0C6A1915}"/>
              </a:ext>
            </a:extLst>
          </p:cNvPr>
          <p:cNvSpPr>
            <a:spLocks noGrp="1"/>
          </p:cNvSpPr>
          <p:nvPr>
            <p:ph idx="1"/>
          </p:nvPr>
        </p:nvSpPr>
        <p:spPr>
          <a:xfrm>
            <a:off x="4976031" y="963877"/>
            <a:ext cx="6377769" cy="4930246"/>
          </a:xfrm>
        </p:spPr>
        <p:txBody>
          <a:bodyPr anchor="ctr">
            <a:normAutofit/>
          </a:bodyPr>
          <a:lstStyle/>
          <a:p>
            <a:r>
              <a:rPr lang="en-US" sz="2400" dirty="0"/>
              <a:t>Files uploaded to </a:t>
            </a:r>
            <a:r>
              <a:rPr lang="en-US" sz="2400" dirty="0" err="1"/>
              <a:t>VDJServer</a:t>
            </a:r>
            <a:endParaRPr lang="en-US" sz="2400" dirty="0"/>
          </a:p>
          <a:p>
            <a:r>
              <a:rPr lang="en-US" sz="2400" dirty="0"/>
              <a:t>Selection of processing steps for </a:t>
            </a:r>
            <a:r>
              <a:rPr lang="en-US" sz="2400" dirty="0" err="1"/>
              <a:t>vdjpipe</a:t>
            </a:r>
            <a:r>
              <a:rPr lang="en-US" sz="2400" dirty="0"/>
              <a:t> application</a:t>
            </a:r>
          </a:p>
          <a:p>
            <a:r>
              <a:rPr lang="en-US" sz="2400" dirty="0"/>
              <a:t>Run files and generate processed </a:t>
            </a:r>
            <a:r>
              <a:rPr lang="en-US" sz="2400" dirty="0" err="1"/>
              <a:t>fasta</a:t>
            </a:r>
            <a:r>
              <a:rPr lang="en-US" sz="2400" dirty="0"/>
              <a:t> files</a:t>
            </a:r>
          </a:p>
          <a:p>
            <a:r>
              <a:rPr lang="en-US" sz="2400" dirty="0"/>
              <a:t>Proceed with </a:t>
            </a:r>
            <a:r>
              <a:rPr lang="en-US" sz="2400" dirty="0" err="1"/>
              <a:t>vdj</a:t>
            </a:r>
            <a:r>
              <a:rPr lang="en-US" sz="2400" dirty="0"/>
              <a:t> assignment using the </a:t>
            </a:r>
            <a:r>
              <a:rPr lang="en-US" sz="2400" dirty="0" err="1"/>
              <a:t>IgBlast</a:t>
            </a:r>
            <a:r>
              <a:rPr lang="en-US" sz="2400" dirty="0"/>
              <a:t> application and followed by repertoire calculations (using </a:t>
            </a:r>
            <a:r>
              <a:rPr lang="en-US" sz="2400" dirty="0" err="1"/>
              <a:t>repcalc</a:t>
            </a:r>
            <a:r>
              <a:rPr lang="en-US" sz="2400" dirty="0"/>
              <a:t>)</a:t>
            </a:r>
          </a:p>
          <a:p>
            <a:pPr marL="0" indent="0">
              <a:buNone/>
            </a:pPr>
            <a:endParaRPr lang="en-US" sz="2400" dirty="0"/>
          </a:p>
          <a:p>
            <a:endParaRPr lang="en-US" sz="2400" dirty="0"/>
          </a:p>
        </p:txBody>
      </p:sp>
    </p:spTree>
    <p:extLst>
      <p:ext uri="{BB962C8B-B14F-4D97-AF65-F5344CB8AC3E}">
        <p14:creationId xmlns:p14="http://schemas.microsoft.com/office/powerpoint/2010/main" val="149312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BE475F-5D37-4A33-971E-C460756EA16A}"/>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dirty="0"/>
              <a:t>AIRR Community and </a:t>
            </a:r>
            <a:r>
              <a:rPr lang="en-US" sz="6000" dirty="0" err="1"/>
              <a:t>MiAIRR</a:t>
            </a:r>
            <a:r>
              <a:rPr lang="en-US" sz="6000" dirty="0"/>
              <a:t> Standards</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0758BB48-06FC-471E-A0CD-FA0585974CEA}"/>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Reference </a:t>
            </a:r>
            <a:r>
              <a:rPr lang="en-US" sz="2400" dirty="0"/>
              <a:t>handouts</a:t>
            </a:r>
            <a:endParaRPr lang="en-US" sz="2400" kern="1200" dirty="0">
              <a:solidFill>
                <a:schemeClr val="tx1"/>
              </a:solidFill>
              <a:latin typeface="+mn-lt"/>
              <a:ea typeface="+mn-ea"/>
              <a:cs typeface="+mn-cs"/>
            </a:endParaRPr>
          </a:p>
        </p:txBody>
      </p:sp>
    </p:spTree>
    <p:extLst>
      <p:ext uri="{BB962C8B-B14F-4D97-AF65-F5344CB8AC3E}">
        <p14:creationId xmlns:p14="http://schemas.microsoft.com/office/powerpoint/2010/main" val="320309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D2E76A91-D497-4135-8646-91E136244DCE}"/>
              </a:ext>
            </a:extLst>
          </p:cNvPr>
          <p:cNvPicPr>
            <a:picLocks noChangeAspect="1"/>
          </p:cNvPicPr>
          <p:nvPr/>
        </p:nvPicPr>
        <p:blipFill>
          <a:blip r:embed="rId2"/>
          <a:stretch>
            <a:fillRect/>
          </a:stretch>
        </p:blipFill>
        <p:spPr>
          <a:xfrm>
            <a:off x="963563" y="70541"/>
            <a:ext cx="10141972" cy="6790660"/>
          </a:xfrm>
          <a:prstGeom prst="rect">
            <a:avLst/>
          </a:prstGeom>
        </p:spPr>
      </p:pic>
    </p:spTree>
    <p:extLst>
      <p:ext uri="{BB962C8B-B14F-4D97-AF65-F5344CB8AC3E}">
        <p14:creationId xmlns:p14="http://schemas.microsoft.com/office/powerpoint/2010/main" val="4892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generated with high confidence">
            <a:extLst>
              <a:ext uri="{FF2B5EF4-FFF2-40B4-BE49-F238E27FC236}">
                <a16:creationId xmlns:a16="http://schemas.microsoft.com/office/drawing/2014/main" id="{FE72D03B-79EE-495D-9912-47FB98931326}"/>
              </a:ext>
            </a:extLst>
          </p:cNvPr>
          <p:cNvPicPr>
            <a:picLocks noChangeAspect="1"/>
          </p:cNvPicPr>
          <p:nvPr/>
        </p:nvPicPr>
        <p:blipFill>
          <a:blip r:embed="rId2"/>
          <a:stretch>
            <a:fillRect/>
          </a:stretch>
        </p:blipFill>
        <p:spPr>
          <a:xfrm>
            <a:off x="2930016" y="1214010"/>
            <a:ext cx="5705166" cy="5572977"/>
          </a:xfrm>
          <a:prstGeom prst="rect">
            <a:avLst/>
          </a:prstGeom>
        </p:spPr>
      </p:pic>
      <p:sp>
        <p:nvSpPr>
          <p:cNvPr id="5" name="Title 4">
            <a:extLst>
              <a:ext uri="{FF2B5EF4-FFF2-40B4-BE49-F238E27FC236}">
                <a16:creationId xmlns:a16="http://schemas.microsoft.com/office/drawing/2014/main" id="{6579CCF3-FFA2-47E5-865C-70D0C64BDBC3}"/>
              </a:ext>
            </a:extLst>
          </p:cNvPr>
          <p:cNvSpPr>
            <a:spLocks noGrp="1"/>
          </p:cNvSpPr>
          <p:nvPr>
            <p:ph type="title"/>
          </p:nvPr>
        </p:nvSpPr>
        <p:spPr>
          <a:xfrm>
            <a:off x="838200" y="107028"/>
            <a:ext cx="10515600" cy="1325563"/>
          </a:xfrm>
        </p:spPr>
        <p:txBody>
          <a:bodyPr/>
          <a:lstStyle/>
          <a:p>
            <a:pPr algn="ctr"/>
            <a:r>
              <a:rPr lang="en-US" dirty="0">
                <a:cs typeface="Calibri Light"/>
              </a:rPr>
              <a:t>AIRR community interactions</a:t>
            </a:r>
          </a:p>
        </p:txBody>
      </p:sp>
    </p:spTree>
    <p:extLst>
      <p:ext uri="{BB962C8B-B14F-4D97-AF65-F5344CB8AC3E}">
        <p14:creationId xmlns:p14="http://schemas.microsoft.com/office/powerpoint/2010/main" val="37911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p:nvPr/>
        </p:nvSpPr>
        <p:spPr>
          <a:xfrm>
            <a:off x="92891" y="1509487"/>
            <a:ext cx="12192000" cy="4000000"/>
          </a:xfrm>
          <a:prstGeom prst="rect">
            <a:avLst/>
          </a:prstGeom>
          <a:noFill/>
          <a:ln>
            <a:noFill/>
          </a:ln>
        </p:spPr>
        <p:txBody>
          <a:bodyPr spcFirstLastPara="1" wrap="square" lIns="121900" tIns="121900" rIns="121900" bIns="121900" anchor="ctr" anchorCtr="0">
            <a:noAutofit/>
          </a:bodyPr>
          <a:lstStyle/>
          <a:p>
            <a:pPr marL="1828165" indent="608330">
              <a:lnSpc>
                <a:spcPct val="129500"/>
              </a:lnSpc>
              <a:buClr>
                <a:srgbClr val="000000"/>
              </a:buClr>
              <a:buSzPts val="800"/>
            </a:pPr>
            <a:r>
              <a:rPr lang="en" sz="1067" b="1" dirty="0">
                <a:solidFill>
                  <a:schemeClr val="dk1"/>
                </a:solidFill>
                <a:ea typeface="Calibri"/>
                <a:cs typeface="Calibri"/>
                <a:sym typeface="Calibri"/>
              </a:rPr>
              <a:t>AGENDA</a:t>
            </a:r>
            <a:endParaRPr lang="en-US" sz="1067" b="1" dirty="0">
              <a:solidFill>
                <a:schemeClr val="dk1"/>
              </a:solidFill>
              <a:ea typeface="Calibri"/>
              <a:cs typeface="Calibri"/>
            </a:endParaRPr>
          </a:p>
          <a:p>
            <a:pPr>
              <a:lnSpc>
                <a:spcPct val="115000"/>
              </a:lnSpc>
              <a:spcBef>
                <a:spcPts val="1067"/>
              </a:spcBef>
              <a:buClr>
                <a:srgbClr val="000000"/>
              </a:buClr>
              <a:buSzPts val="800"/>
            </a:pPr>
            <a:endParaRPr sz="1067" b="1" dirty="0">
              <a:solidFill>
                <a:schemeClr val="dk1"/>
              </a:solidFill>
              <a:ea typeface="Calibri"/>
              <a:cs typeface="Calibri"/>
              <a:sym typeface="Calibri"/>
            </a:endParaRPr>
          </a:p>
          <a:p>
            <a:pPr>
              <a:lnSpc>
                <a:spcPct val="129500"/>
              </a:lnSpc>
              <a:buClr>
                <a:srgbClr val="000000"/>
              </a:buClr>
              <a:buSzPts val="800"/>
            </a:pPr>
            <a:r>
              <a:rPr lang="en" sz="1067" b="1" dirty="0">
                <a:solidFill>
                  <a:schemeClr val="dk1"/>
                </a:solidFill>
                <a:ea typeface="Calibri"/>
                <a:cs typeface="Calibri"/>
                <a:sym typeface="Calibri"/>
              </a:rPr>
              <a:t>8:45am – 9:00am</a:t>
            </a:r>
            <a:r>
              <a:rPr lang="en" sz="1067" dirty="0">
                <a:solidFill>
                  <a:schemeClr val="dk1"/>
                </a:solidFill>
                <a:ea typeface="Calibri"/>
                <a:cs typeface="Calibri"/>
                <a:sym typeface="Calibri"/>
              </a:rPr>
              <a:t> Setup, Registration, provide workshop handouts to participants</a:t>
            </a:r>
            <a:endParaRPr sz="1067"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9:10am – 10:30am Introduction session</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9:10am – 10:30am:</a:t>
            </a:r>
            <a:r>
              <a:rPr lang="en" sz="1067" dirty="0">
                <a:solidFill>
                  <a:schemeClr val="dk1"/>
                </a:solidFill>
                <a:ea typeface="Calibri"/>
                <a:cs typeface="Calibri"/>
                <a:sym typeface="Calibri"/>
              </a:rPr>
              <a:t> Immune system overview (including immune sequencing technology and summary of vdjserver workflow for analysis); Setup IgBlast jobs with demo files</a:t>
            </a:r>
            <a:endParaRPr sz="1067" dirty="0">
              <a:solidFill>
                <a:schemeClr val="dk1"/>
              </a:solidFill>
              <a:ea typeface="Calibri"/>
              <a:cs typeface="Calibri"/>
              <a:sym typeface="Calibri"/>
            </a:endParaRPr>
          </a:p>
          <a:p>
            <a:pPr marL="608330" indent="-372110">
              <a:lnSpc>
                <a:spcPct val="129500"/>
              </a:lnSpc>
              <a:spcBef>
                <a:spcPts val="1067"/>
              </a:spcBef>
              <a:buClr>
                <a:schemeClr val="dk1"/>
              </a:buClr>
              <a:buSzPts val="800"/>
              <a:buFont typeface="Calibri"/>
              <a:buChar char="●"/>
            </a:pPr>
            <a:r>
              <a:rPr lang="en" sz="1067" dirty="0">
                <a:solidFill>
                  <a:schemeClr val="dk1"/>
                </a:solidFill>
                <a:ea typeface="Calibri"/>
                <a:cs typeface="Calibri"/>
                <a:sym typeface="Calibri"/>
              </a:rPr>
              <a:t>Show slides and video</a:t>
            </a:r>
            <a:endParaRPr sz="1067" dirty="0">
              <a:solidFill>
                <a:schemeClr val="dk1"/>
              </a:solidFill>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10:30am-10:40am Break</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10:40am – 11:45am </a:t>
            </a:r>
            <a:r>
              <a:rPr lang="en-US" sz="1067" b="1" dirty="0">
                <a:solidFill>
                  <a:schemeClr val="dk1"/>
                </a:solidFill>
                <a:ea typeface="Calibri"/>
                <a:cs typeface="Calibri"/>
                <a:sym typeface="Calibri"/>
              </a:rPr>
              <a:t>Session 1- </a:t>
            </a:r>
            <a:r>
              <a:rPr lang="en" sz="1067" b="1" dirty="0">
                <a:solidFill>
                  <a:schemeClr val="dk1"/>
                </a:solidFill>
                <a:ea typeface="Calibri"/>
                <a:cs typeface="Calibri"/>
                <a:sym typeface="Calibri"/>
              </a:rPr>
              <a:t>Data digest</a:t>
            </a:r>
            <a:endParaRPr sz="1067" b="1" dirty="0">
              <a:solidFill>
                <a:schemeClr val="dk1"/>
              </a:solidFill>
              <a:ea typeface="Calibri"/>
              <a:cs typeface="Calibri"/>
              <a:sym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Demo data and VDJServer </a:t>
            </a:r>
            <a:r>
              <a:rPr lang="en-US" sz="1067" dirty="0">
                <a:solidFill>
                  <a:schemeClr val="dk1"/>
                </a:solidFill>
                <a:ea typeface="Calibri"/>
                <a:cs typeface="Calibri"/>
                <a:sym typeface="Calibri"/>
              </a:rPr>
              <a:t>hands-on demonstrations</a:t>
            </a:r>
            <a:endParaRPr sz="1867" dirty="0">
              <a:solidFill>
                <a:srgbClr val="000000"/>
              </a:solidFill>
              <a:ea typeface="Arial"/>
              <a:cs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Elaborate on the functionalities and benefits of VDJServer such as: no need to install anything, reproducibility, easy to use, data is stored on your account and is private, collaborative sharing of data, and long term archiving.</a:t>
            </a:r>
            <a:endParaRPr sz="1067" dirty="0">
              <a:solidFill>
                <a:schemeClr val="dk1"/>
              </a:solidFill>
              <a:ea typeface="Calibri"/>
              <a:cs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Breakout and setup RepCalc VDJServer “jobs” (provide one-on-one assistance and point participants to quickstart protocol @ handout pages)</a:t>
            </a:r>
            <a:endParaRPr sz="1067" dirty="0">
              <a:solidFill>
                <a:schemeClr val="dk1"/>
              </a:solidFill>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11:45am – 1:00pm Lunch</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50" b="1" dirty="0">
                <a:solidFill>
                  <a:schemeClr val="dk1"/>
                </a:solidFill>
                <a:highlight>
                  <a:srgbClr val="FFFF00"/>
                </a:highlight>
                <a:ea typeface="Calibri"/>
                <a:cs typeface="Calibri"/>
                <a:sym typeface="Calibri"/>
              </a:rPr>
              <a:t>1:00pm – 2:40pm </a:t>
            </a:r>
            <a:r>
              <a:rPr lang="en-US" sz="1050" b="1" dirty="0">
                <a:solidFill>
                  <a:schemeClr val="dk1"/>
                </a:solidFill>
                <a:highlight>
                  <a:srgbClr val="FFFF00"/>
                </a:highlight>
                <a:ea typeface="Calibri"/>
                <a:cs typeface="Calibri"/>
                <a:sym typeface="Calibri"/>
              </a:rPr>
              <a:t>Session 2- Community standards, Data analysis and interpretation</a:t>
            </a:r>
            <a:endParaRPr lang="en" sz="1050" dirty="0">
              <a:solidFill>
                <a:schemeClr val="dk1"/>
              </a:solidFill>
              <a:highlight>
                <a:srgbClr val="FFFF00"/>
              </a:highlight>
              <a:ea typeface="Calibri"/>
              <a:cs typeface="Calibri"/>
              <a:sym typeface="Calibri"/>
            </a:endParaRPr>
          </a:p>
          <a:p>
            <a:pPr marL="608330" indent="-372110">
              <a:lnSpc>
                <a:spcPct val="129500"/>
              </a:lnSpc>
              <a:buClr>
                <a:schemeClr val="dk1"/>
              </a:buClr>
              <a:buSzPts val="800"/>
              <a:buFont typeface="Calibri"/>
              <a:buChar char="●"/>
            </a:pPr>
            <a:r>
              <a:rPr lang="en-US" sz="1050" dirty="0">
                <a:solidFill>
                  <a:schemeClr val="dk1"/>
                </a:solidFill>
                <a:highlight>
                  <a:srgbClr val="FFFF00"/>
                </a:highlight>
                <a:ea typeface="Calibri"/>
                <a:cs typeface="Calibri"/>
                <a:sym typeface="Calibri"/>
              </a:rPr>
              <a:t>Look at example of pre-processing using FASTQ files</a:t>
            </a:r>
            <a:endParaRPr lang="en-US" sz="1067" dirty="0">
              <a:solidFill>
                <a:schemeClr val="dk1"/>
              </a:solidFill>
              <a:highlight>
                <a:srgbClr val="FFFF00"/>
              </a:highlight>
              <a:ea typeface="Calibri"/>
              <a:cs typeface="Calibri"/>
            </a:endParaRPr>
          </a:p>
          <a:p>
            <a:pPr marL="608330" indent="-372110">
              <a:lnSpc>
                <a:spcPct val="129500"/>
              </a:lnSpc>
              <a:buClr>
                <a:schemeClr val="dk1"/>
              </a:buClr>
              <a:buSzPts val="800"/>
              <a:buFont typeface="Calibri"/>
              <a:buChar char="●"/>
            </a:pPr>
            <a:r>
              <a:rPr lang="en-US" sz="1067" dirty="0" err="1">
                <a:solidFill>
                  <a:schemeClr val="dk1"/>
                </a:solidFill>
                <a:highlight>
                  <a:srgbClr val="FFFF00"/>
                </a:highlight>
                <a:ea typeface="Calibri"/>
                <a:cs typeface="Calibri"/>
                <a:sym typeface="Calibri"/>
              </a:rPr>
              <a:t>Mi</a:t>
            </a:r>
            <a:r>
              <a:rPr lang="en" sz="1067" dirty="0">
                <a:solidFill>
                  <a:schemeClr val="dk1"/>
                </a:solidFill>
                <a:highlight>
                  <a:srgbClr val="FFFF00"/>
                </a:highlight>
                <a:ea typeface="Calibri"/>
                <a:cs typeface="Calibri"/>
                <a:sym typeface="Calibri"/>
              </a:rPr>
              <a:t>AIRR Standards </a:t>
            </a:r>
            <a:r>
              <a:rPr lang="en-US" sz="1067" dirty="0">
                <a:solidFill>
                  <a:schemeClr val="dk1"/>
                </a:solidFill>
                <a:highlight>
                  <a:srgbClr val="FFFF00"/>
                </a:highlight>
                <a:ea typeface="Calibri"/>
                <a:cs typeface="Calibri"/>
                <a:sym typeface="Calibri"/>
              </a:rPr>
              <a:t>overview and discussion</a:t>
            </a:r>
            <a:endParaRPr sz="1067" dirty="0">
              <a:solidFill>
                <a:schemeClr val="dk1"/>
              </a:solidFill>
              <a:highlight>
                <a:srgbClr val="FFFF00"/>
              </a:highlight>
              <a:ea typeface="Calibri"/>
              <a:cs typeface="Calibri"/>
            </a:endParaRPr>
          </a:p>
          <a:p>
            <a:pPr marL="608330" indent="-372110">
              <a:lnSpc>
                <a:spcPct val="129500"/>
              </a:lnSpc>
              <a:buClr>
                <a:schemeClr val="dk1"/>
              </a:buClr>
              <a:buSzPts val="800"/>
              <a:buFont typeface="Calibri"/>
              <a:buChar char="●"/>
            </a:pPr>
            <a:r>
              <a:rPr lang="en" sz="1067" dirty="0">
                <a:solidFill>
                  <a:schemeClr val="dk1"/>
                </a:solidFill>
                <a:highlight>
                  <a:srgbClr val="FFFF00"/>
                </a:highlight>
                <a:ea typeface="Calibri"/>
                <a:cs typeface="Calibri"/>
                <a:sym typeface="Calibri"/>
              </a:rPr>
              <a:t>Analy</a:t>
            </a:r>
            <a:r>
              <a:rPr lang="en-US" sz="1067" dirty="0">
                <a:solidFill>
                  <a:schemeClr val="dk1"/>
                </a:solidFill>
                <a:highlight>
                  <a:srgbClr val="FFFF00"/>
                </a:highlight>
                <a:ea typeface="Calibri"/>
                <a:cs typeface="Calibri"/>
                <a:sym typeface="Calibri"/>
              </a:rPr>
              <a:t>sis</a:t>
            </a:r>
            <a:r>
              <a:rPr lang="en" sz="1067" dirty="0">
                <a:solidFill>
                  <a:schemeClr val="dk1"/>
                </a:solidFill>
                <a:highlight>
                  <a:srgbClr val="FFFF00"/>
                </a:highlight>
                <a:ea typeface="Calibri"/>
                <a:cs typeface="Calibri"/>
                <a:sym typeface="Calibri"/>
              </a:rPr>
              <a:t> and interpreta</a:t>
            </a:r>
            <a:r>
              <a:rPr lang="en-US" sz="1067" dirty="0">
                <a:solidFill>
                  <a:schemeClr val="dk1"/>
                </a:solidFill>
                <a:highlight>
                  <a:srgbClr val="FFFF00"/>
                </a:highlight>
                <a:ea typeface="Calibri"/>
                <a:cs typeface="Calibri"/>
                <a:sym typeface="Calibri"/>
              </a:rPr>
              <a:t>tion</a:t>
            </a:r>
            <a:r>
              <a:rPr lang="en" sz="1067" dirty="0">
                <a:solidFill>
                  <a:schemeClr val="dk1"/>
                </a:solidFill>
                <a:highlight>
                  <a:srgbClr val="FFFF00"/>
                </a:highlight>
                <a:ea typeface="Calibri"/>
                <a:cs typeface="Calibri"/>
                <a:sym typeface="Calibri"/>
              </a:rPr>
              <a:t> of </a:t>
            </a:r>
            <a:r>
              <a:rPr lang="en-US" sz="1067" dirty="0">
                <a:solidFill>
                  <a:schemeClr val="dk1"/>
                </a:solidFill>
                <a:highlight>
                  <a:srgbClr val="FFFF00"/>
                </a:highlight>
                <a:ea typeface="Calibri"/>
                <a:cs typeface="Calibri"/>
                <a:sym typeface="Calibri"/>
              </a:rPr>
              <a:t>repertoire calculations </a:t>
            </a:r>
            <a:r>
              <a:rPr lang="en" sz="1067" dirty="0">
                <a:solidFill>
                  <a:schemeClr val="dk1"/>
                </a:solidFill>
                <a:highlight>
                  <a:srgbClr val="FFFF00"/>
                </a:highlight>
                <a:ea typeface="Calibri"/>
                <a:cs typeface="Calibri"/>
                <a:sym typeface="Calibri"/>
              </a:rPr>
              <a:t>output</a:t>
            </a:r>
            <a:endParaRPr sz="1067" dirty="0">
              <a:solidFill>
                <a:schemeClr val="dk1"/>
              </a:solidFill>
              <a:highlight>
                <a:srgbClr val="FFFF00"/>
              </a:highlight>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2:40pm-2:55pm Break</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3:00pm-3:45pm</a:t>
            </a:r>
            <a:endParaRPr sz="1067" b="1" dirty="0">
              <a:solidFill>
                <a:schemeClr val="dk1"/>
              </a:solidFill>
              <a:ea typeface="Calibri"/>
              <a:cs typeface="Calibri"/>
              <a:sym typeface="Calibri"/>
            </a:endParaRPr>
          </a:p>
          <a:p>
            <a:pPr marL="608330" indent="-372110">
              <a:lnSpc>
                <a:spcPct val="129500"/>
              </a:lnSpc>
              <a:spcBef>
                <a:spcPts val="1067"/>
              </a:spcBef>
              <a:buClr>
                <a:schemeClr val="dk1"/>
              </a:buClr>
              <a:buSzPts val="800"/>
              <a:buFont typeface="Calibri"/>
              <a:buChar char="●"/>
            </a:pPr>
            <a:r>
              <a:rPr lang="en" sz="1050" dirty="0">
                <a:solidFill>
                  <a:schemeClr val="dk1"/>
                </a:solidFill>
                <a:ea typeface="Calibri"/>
                <a:cs typeface="Calibri"/>
                <a:sym typeface="Calibri"/>
              </a:rPr>
              <a:t>Downstream application of </a:t>
            </a:r>
            <a:r>
              <a:rPr lang="en" sz="1050" dirty="0" err="1">
                <a:solidFill>
                  <a:schemeClr val="dk1"/>
                </a:solidFill>
                <a:ea typeface="Calibri"/>
                <a:cs typeface="Calibri"/>
                <a:sym typeface="Calibri"/>
              </a:rPr>
              <a:t>VDJServer</a:t>
            </a:r>
            <a:r>
              <a:rPr lang="en" sz="1050" dirty="0">
                <a:solidFill>
                  <a:schemeClr val="dk1"/>
                </a:solidFill>
                <a:ea typeface="Calibri"/>
                <a:cs typeface="Calibri"/>
                <a:sym typeface="Calibri"/>
              </a:rPr>
              <a:t> products in machine learning (example dataset using the demo dataset and discussion of some outcome</a:t>
            </a:r>
            <a:r>
              <a:rPr lang="en-US" sz="1050" dirty="0">
                <a:solidFill>
                  <a:schemeClr val="dk1"/>
                </a:solidFill>
                <a:ea typeface="Calibri"/>
                <a:cs typeface="Calibri"/>
                <a:sym typeface="Calibri"/>
              </a:rPr>
              <a:t>s</a:t>
            </a:r>
            <a:r>
              <a:rPr lang="en" sz="1050" dirty="0">
                <a:solidFill>
                  <a:schemeClr val="dk1"/>
                </a:solidFill>
                <a:ea typeface="Calibri"/>
                <a:cs typeface="Calibri"/>
                <a:sym typeface="Calibri"/>
              </a:rPr>
              <a:t>)</a:t>
            </a:r>
            <a:endParaRPr sz="1050" dirty="0">
              <a:solidFill>
                <a:schemeClr val="dk1"/>
              </a:solidFill>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3:45pm-4:15pm</a:t>
            </a:r>
            <a:endParaRPr sz="1067" b="1" dirty="0">
              <a:solidFill>
                <a:schemeClr val="dk1"/>
              </a:solidFill>
              <a:ea typeface="Calibri"/>
              <a:cs typeface="Calibri"/>
              <a:sym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Summarize the workshop and encourage future interactions</a:t>
            </a:r>
            <a:endParaRPr lang="en" sz="1067" dirty="0">
              <a:solidFill>
                <a:schemeClr val="dk1"/>
              </a:solidFill>
              <a:ea typeface="Calibri"/>
              <a:cs typeface="Calibri"/>
            </a:endParaRPr>
          </a:p>
          <a:p>
            <a:pPr marL="608330" indent="-372110">
              <a:lnSpc>
                <a:spcPct val="129500"/>
              </a:lnSpc>
              <a:buClr>
                <a:schemeClr val="dk1"/>
              </a:buClr>
              <a:buSzPts val="800"/>
              <a:buFont typeface="Calibri"/>
              <a:buChar char="●"/>
            </a:pPr>
            <a:r>
              <a:rPr lang="en-US" sz="1050" dirty="0">
                <a:solidFill>
                  <a:schemeClr val="dk1"/>
                </a:solidFill>
                <a:ea typeface="Calibri"/>
                <a:cs typeface="Calibri"/>
                <a:sym typeface="Calibri"/>
              </a:rPr>
              <a:t>Invitation to use some </a:t>
            </a:r>
            <a:r>
              <a:rPr lang="en" sz="1050" dirty="0">
                <a:solidFill>
                  <a:schemeClr val="dk1"/>
                </a:solidFill>
                <a:ea typeface="Calibri"/>
                <a:cs typeface="Calibri"/>
                <a:sym typeface="Calibri"/>
              </a:rPr>
              <a:t>example datasets for </a:t>
            </a:r>
            <a:r>
              <a:rPr lang="en-US" sz="1050" dirty="0">
                <a:solidFill>
                  <a:schemeClr val="dk1"/>
                </a:solidFill>
                <a:ea typeface="Calibri"/>
                <a:cs typeface="Calibri"/>
                <a:sym typeface="Calibri"/>
              </a:rPr>
              <a:t>further analysis (</a:t>
            </a:r>
            <a:r>
              <a:rPr lang="en-US" sz="1050" dirty="0" err="1">
                <a:solidFill>
                  <a:schemeClr val="dk1"/>
                </a:solidFill>
                <a:ea typeface="Calibri"/>
                <a:cs typeface="Calibri"/>
                <a:sym typeface="Calibri"/>
              </a:rPr>
              <a:t>VDJServer</a:t>
            </a:r>
            <a:r>
              <a:rPr lang="en-US" sz="1050" dirty="0">
                <a:solidFill>
                  <a:schemeClr val="dk1"/>
                </a:solidFill>
                <a:ea typeface="Calibri"/>
                <a:cs typeface="Calibri"/>
                <a:sym typeface="Calibri"/>
              </a:rPr>
              <a:t> team will assist in setup as time permits)</a:t>
            </a:r>
            <a:r>
              <a:rPr lang="en" sz="1050" dirty="0">
                <a:solidFill>
                  <a:schemeClr val="dk1"/>
                </a:solidFill>
                <a:ea typeface="Calibri"/>
                <a:cs typeface="Calibri"/>
                <a:sym typeface="Calibri"/>
              </a:rPr>
              <a:t> </a:t>
            </a:r>
            <a:endParaRPr sz="1067" dirty="0">
              <a:solidFill>
                <a:schemeClr val="dk1"/>
              </a:solidFill>
              <a:ea typeface="Calibri"/>
              <a:cs typeface="Calibri"/>
            </a:endParaRPr>
          </a:p>
          <a:p>
            <a:pPr>
              <a:lnSpc>
                <a:spcPct val="115000"/>
              </a:lnSpc>
              <a:spcBef>
                <a:spcPts val="1067"/>
              </a:spcBef>
              <a:buClr>
                <a:srgbClr val="000000"/>
              </a:buClr>
              <a:buSzPts val="800"/>
            </a:pPr>
            <a:endParaRPr sz="10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7442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a16="http://schemas.microsoft.com/office/drawing/2014/main" id="{E7E998EB-B3AA-434E-9126-E31129615F2E}"/>
              </a:ext>
            </a:extLst>
          </p:cNvPr>
          <p:cNvPicPr>
            <a:picLocks noChangeAspect="1"/>
          </p:cNvPicPr>
          <p:nvPr/>
        </p:nvPicPr>
        <p:blipFill rotWithShape="1">
          <a:blip r:embed="rId2"/>
          <a:srcRect r="-178" b="10870"/>
          <a:stretch/>
        </p:blipFill>
        <p:spPr>
          <a:xfrm>
            <a:off x="2549014" y="33512"/>
            <a:ext cx="7561012" cy="6693263"/>
          </a:xfrm>
          <a:prstGeom prst="rect">
            <a:avLst/>
          </a:prstGeom>
        </p:spPr>
      </p:pic>
    </p:spTree>
    <p:extLst>
      <p:ext uri="{BB962C8B-B14F-4D97-AF65-F5344CB8AC3E}">
        <p14:creationId xmlns:p14="http://schemas.microsoft.com/office/powerpoint/2010/main" val="1428583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50DEE2-2FD5-4789-A7CB-A5EF26F54E97}"/>
              </a:ext>
            </a:extLst>
          </p:cNvPr>
          <p:cNvPicPr>
            <a:picLocks noChangeAspect="1"/>
          </p:cNvPicPr>
          <p:nvPr/>
        </p:nvPicPr>
        <p:blipFill rotWithShape="1">
          <a:blip r:embed="rId2"/>
          <a:srcRect l="11254" t="17897" r="12013" b="7122"/>
          <a:stretch/>
        </p:blipFill>
        <p:spPr>
          <a:xfrm>
            <a:off x="131289" y="140584"/>
            <a:ext cx="11898786" cy="6417380"/>
          </a:xfrm>
          <a:prstGeom prst="rect">
            <a:avLst/>
          </a:prstGeom>
        </p:spPr>
      </p:pic>
    </p:spTree>
    <p:extLst>
      <p:ext uri="{BB962C8B-B14F-4D97-AF65-F5344CB8AC3E}">
        <p14:creationId xmlns:p14="http://schemas.microsoft.com/office/powerpoint/2010/main" val="1301401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D02B-7FE9-4DA2-9038-A61310B5D37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6E6CE74-5798-4C74-80CD-F2AB5E04A966}"/>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The Adaptive Immune Receptor Repertoire (AIRR) Community formed in 2015 to address reproducibility and reuse issues for HTS data of immune repertoires. </a:t>
            </a:r>
          </a:p>
          <a:p>
            <a:r>
              <a:rPr lang="en-US" dirty="0">
                <a:cs typeface="Calibri"/>
              </a:rPr>
              <a:t>The community has made significant progress in developing standards of practice and data sharing protocols.  </a:t>
            </a:r>
          </a:p>
          <a:p>
            <a:r>
              <a:rPr lang="en-US" dirty="0"/>
              <a:t>The key recommendations set forth comprise of six </a:t>
            </a:r>
            <a:r>
              <a:rPr lang="en-US" dirty="0" err="1"/>
              <a:t>MiAIRR</a:t>
            </a:r>
            <a:r>
              <a:rPr lang="en-US" dirty="0"/>
              <a:t> sets and associated data fields, along with their target submission repositories to promote data standardization across all the studies within the community.</a:t>
            </a:r>
            <a:endParaRPr lang="en-US" dirty="0">
              <a:cs typeface="Calibri"/>
            </a:endParaRPr>
          </a:p>
          <a:p>
            <a:r>
              <a:rPr lang="en-US" dirty="0" err="1"/>
              <a:t>VDJServer</a:t>
            </a:r>
            <a:r>
              <a:rPr lang="en-US" dirty="0"/>
              <a:t> enables you to fulfill all of the </a:t>
            </a:r>
            <a:r>
              <a:rPr lang="en-US" dirty="0" err="1"/>
              <a:t>MiAIRR</a:t>
            </a:r>
            <a:r>
              <a:rPr lang="en-US" dirty="0"/>
              <a:t> submission requirements covered by the six sets and also provides you with a “one-stop” shop from start to finish.</a:t>
            </a:r>
          </a:p>
        </p:txBody>
      </p:sp>
    </p:spTree>
    <p:extLst>
      <p:ext uri="{BB962C8B-B14F-4D97-AF65-F5344CB8AC3E}">
        <p14:creationId xmlns:p14="http://schemas.microsoft.com/office/powerpoint/2010/main" val="1231350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hape 286">
            <a:extLst>
              <a:ext uri="{FF2B5EF4-FFF2-40B4-BE49-F238E27FC236}">
                <a16:creationId xmlns:a16="http://schemas.microsoft.com/office/drawing/2014/main" id="{BFBBA150-54C5-488B-B283-36A7CA56C6F9}"/>
              </a:ext>
            </a:extLst>
          </p:cNvPr>
          <p:cNvPicPr preferRelativeResize="0">
            <a:picLocks/>
          </p:cNvPicPr>
          <p:nvPr/>
        </p:nvPicPr>
        <p:blipFill rotWithShape="1">
          <a:blip r:embed="rId2"/>
          <a:srcRect t="8895"/>
          <a:stretch/>
        </p:blipFill>
        <p:spPr>
          <a:xfrm>
            <a:off x="928688" y="1675227"/>
            <a:ext cx="10415587" cy="4997036"/>
          </a:xfrm>
          <a:prstGeom prst="rect">
            <a:avLst/>
          </a:prstGeom>
          <a:noFill/>
        </p:spPr>
      </p:pic>
      <p:sp>
        <p:nvSpPr>
          <p:cNvPr id="5" name="Title 1">
            <a:extLst>
              <a:ext uri="{FF2B5EF4-FFF2-40B4-BE49-F238E27FC236}">
                <a16:creationId xmlns:a16="http://schemas.microsoft.com/office/drawing/2014/main" id="{BA64F960-10FD-46E4-9CE9-34C4FA2A6BE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kern="1200" dirty="0">
                <a:solidFill>
                  <a:schemeClr val="bg1"/>
                </a:solidFill>
                <a:latin typeface="+mj-lt"/>
                <a:ea typeface="+mj-ea"/>
                <a:cs typeface="+mj-cs"/>
              </a:rPr>
              <a:t>Repertoire Calculations Overview</a:t>
            </a:r>
          </a:p>
        </p:txBody>
      </p:sp>
      <p:sp>
        <p:nvSpPr>
          <p:cNvPr id="6" name="Oval 5">
            <a:extLst>
              <a:ext uri="{FF2B5EF4-FFF2-40B4-BE49-F238E27FC236}">
                <a16:creationId xmlns:a16="http://schemas.microsoft.com/office/drawing/2014/main" id="{2F3D20A3-0647-4E01-9F0F-6FF1D7410378}"/>
              </a:ext>
            </a:extLst>
          </p:cNvPr>
          <p:cNvSpPr/>
          <p:nvPr/>
        </p:nvSpPr>
        <p:spPr>
          <a:xfrm>
            <a:off x="8618221" y="4777741"/>
            <a:ext cx="2548889" cy="12687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513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sp>
        <p:nvSpPr>
          <p:cNvPr id="17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Shape 171" descr="Large image of Figure 1." title="Large image of Figure 1."/>
          <p:cNvPicPr preferRelativeResize="0"/>
          <p:nvPr/>
        </p:nvPicPr>
        <p:blipFill rotWithShape="1">
          <a:blip r:embed="rId3"/>
          <a:srcRect/>
          <a:stretch>
            <a:fillRect/>
          </a:stretch>
        </p:blipFill>
        <p:spPr>
          <a:xfrm>
            <a:off x="4343400" y="500062"/>
            <a:ext cx="7600950" cy="5764571"/>
          </a:xfrm>
          <a:prstGeom prst="rect">
            <a:avLst/>
          </a:prstGeom>
          <a:noFill/>
        </p:spPr>
      </p:pic>
      <p:sp>
        <p:nvSpPr>
          <p:cNvPr id="2" name="Rectangle 1"/>
          <p:cNvSpPr/>
          <p:nvPr/>
        </p:nvSpPr>
        <p:spPr>
          <a:xfrm>
            <a:off x="9995728" y="6264634"/>
            <a:ext cx="2141833" cy="318100"/>
          </a:xfrm>
          <a:prstGeom prst="rect">
            <a:avLst/>
          </a:prstGeom>
        </p:spPr>
        <p:txBody>
          <a:bodyPr wrap="square">
            <a:spAutoFit/>
          </a:bodyPr>
          <a:lstStyle/>
          <a:p>
            <a:pPr>
              <a:spcAft>
                <a:spcPts val="600"/>
              </a:spcAft>
            </a:pPr>
            <a:r>
              <a:rPr lang="en-US" sz="1467"/>
              <a:t>PMID: 25306219 </a:t>
            </a:r>
            <a:endParaRPr lang="en-US" sz="1333"/>
          </a:p>
        </p:txBody>
      </p:sp>
      <p:sp>
        <p:nvSpPr>
          <p:cNvPr id="170" name="Shape 170"/>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algn="ctr">
              <a:spcBef>
                <a:spcPct val="0"/>
              </a:spcBef>
            </a:pPr>
            <a:r>
              <a:rPr lang="en-US" sz="3100" kern="1200">
                <a:solidFill>
                  <a:srgbClr val="FFFFFF"/>
                </a:solidFill>
                <a:latin typeface="+mj-lt"/>
                <a:ea typeface="+mj-ea"/>
                <a:cs typeface="+mj-cs"/>
              </a:rPr>
              <a:t>Schematic for VDJ recombination in B and T cells</a:t>
            </a:r>
          </a:p>
        </p:txBody>
      </p:sp>
    </p:spTree>
    <p:extLst>
      <p:ext uri="{BB962C8B-B14F-4D97-AF65-F5344CB8AC3E}">
        <p14:creationId xmlns:p14="http://schemas.microsoft.com/office/powerpoint/2010/main" val="3509365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2650" y="365127"/>
            <a:ext cx="7886700" cy="785942"/>
          </a:xfrm>
        </p:spPr>
        <p:txBody>
          <a:bodyPr/>
          <a:lstStyle/>
          <a:p>
            <a:r>
              <a:rPr lang="en-US" b="1" dirty="0"/>
              <a:t>T Cell Receptors</a:t>
            </a:r>
          </a:p>
        </p:txBody>
      </p:sp>
      <p:sp>
        <p:nvSpPr>
          <p:cNvPr id="15" name="TextBox 14"/>
          <p:cNvSpPr txBox="1"/>
          <p:nvPr/>
        </p:nvSpPr>
        <p:spPr>
          <a:xfrm>
            <a:off x="7748927" y="6376959"/>
            <a:ext cx="2683683" cy="369332"/>
          </a:xfrm>
          <a:prstGeom prst="rect">
            <a:avLst/>
          </a:prstGeom>
          <a:noFill/>
        </p:spPr>
        <p:txBody>
          <a:bodyPr wrap="none" rtlCol="0">
            <a:spAutoFit/>
          </a:bodyPr>
          <a:lstStyle/>
          <a:p>
            <a:r>
              <a:rPr lang="en-US" dirty="0" err="1"/>
              <a:t>Janeway</a:t>
            </a:r>
            <a:r>
              <a:rPr lang="en-US" dirty="0"/>
              <a:t> and Travers remix</a:t>
            </a:r>
          </a:p>
        </p:txBody>
      </p:sp>
      <p:sp>
        <p:nvSpPr>
          <p:cNvPr id="51" name="TextBox 50"/>
          <p:cNvSpPr txBox="1"/>
          <p:nvPr/>
        </p:nvSpPr>
        <p:spPr>
          <a:xfrm>
            <a:off x="2152650" y="1013286"/>
            <a:ext cx="3664786" cy="584775"/>
          </a:xfrm>
          <a:prstGeom prst="rect">
            <a:avLst/>
          </a:prstGeom>
          <a:noFill/>
        </p:spPr>
        <p:txBody>
          <a:bodyPr wrap="none" rtlCol="0">
            <a:spAutoFit/>
          </a:bodyPr>
          <a:lstStyle/>
          <a:p>
            <a:r>
              <a:rPr lang="en-US" sz="3200" dirty="0"/>
              <a:t>V(D)J Recombination</a:t>
            </a:r>
          </a:p>
        </p:txBody>
      </p:sp>
      <p:sp>
        <p:nvSpPr>
          <p:cNvPr id="3" name="TextBox 2"/>
          <p:cNvSpPr txBox="1"/>
          <p:nvPr/>
        </p:nvSpPr>
        <p:spPr>
          <a:xfrm>
            <a:off x="6705601" y="748145"/>
            <a:ext cx="3274679" cy="523220"/>
          </a:xfrm>
          <a:prstGeom prst="rect">
            <a:avLst/>
          </a:prstGeom>
          <a:noFill/>
          <a:ln w="25400">
            <a:solidFill>
              <a:srgbClr val="FF0000"/>
            </a:solidFill>
          </a:ln>
        </p:spPr>
        <p:txBody>
          <a:bodyPr wrap="none" rtlCol="0">
            <a:spAutoFit/>
          </a:bodyPr>
          <a:lstStyle/>
          <a:p>
            <a:r>
              <a:rPr lang="en-US" sz="2800" b="1" dirty="0">
                <a:solidFill>
                  <a:srgbClr val="FF0000"/>
                </a:solidFill>
              </a:rPr>
              <a:t>Total Diversity: ~10</a:t>
            </a:r>
            <a:r>
              <a:rPr lang="en-US" sz="2800" b="1" baseline="30000" dirty="0">
                <a:solidFill>
                  <a:srgbClr val="FF0000"/>
                </a:solidFill>
              </a:rPr>
              <a:t>18</a:t>
            </a:r>
            <a:endParaRPr lang="en-US" sz="2800" b="1" dirty="0">
              <a:solidFill>
                <a:srgbClr val="FF0000"/>
              </a:solidFill>
            </a:endParaRPr>
          </a:p>
        </p:txBody>
      </p:sp>
      <p:grpSp>
        <p:nvGrpSpPr>
          <p:cNvPr id="23" name="Group 22"/>
          <p:cNvGrpSpPr/>
          <p:nvPr/>
        </p:nvGrpSpPr>
        <p:grpSpPr>
          <a:xfrm>
            <a:off x="1808028" y="2091280"/>
            <a:ext cx="8386143" cy="4109006"/>
            <a:chOff x="284027" y="2091280"/>
            <a:chExt cx="8386143" cy="4109006"/>
          </a:xfrm>
        </p:grpSpPr>
        <p:pic>
          <p:nvPicPr>
            <p:cNvPr id="24" name="Picture 2" descr="figure 4-10"/>
            <p:cNvPicPr>
              <a:picLocks noChangeAspect="1" noChangeArrowheads="1"/>
            </p:cNvPicPr>
            <p:nvPr/>
          </p:nvPicPr>
          <p:blipFill rotWithShape="1">
            <a:blip r:embed="rId3">
              <a:extLst>
                <a:ext uri="{28A0092B-C50C-407E-A947-70E740481C1C}">
                  <a14:useLocalDpi xmlns:a14="http://schemas.microsoft.com/office/drawing/2010/main" val="0"/>
                </a:ext>
              </a:extLst>
            </a:blip>
            <a:srcRect l="41911" t="34050" r="24596" b="34693"/>
            <a:stretch>
              <a:fillRect/>
            </a:stretch>
          </p:blipFill>
          <p:spPr bwMode="auto">
            <a:xfrm rot="5400000">
              <a:off x="3667300" y="4508646"/>
              <a:ext cx="1920240" cy="1463040"/>
            </a:xfrm>
            <a:prstGeom prst="rect">
              <a:avLst/>
            </a:prstGeom>
            <a:noFill/>
            <a:ln>
              <a:noFill/>
            </a:ln>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 name="Picture 2" descr="figure 4-10"/>
            <p:cNvPicPr>
              <a:picLocks noChangeAspect="1" noChangeArrowheads="1"/>
            </p:cNvPicPr>
            <p:nvPr/>
          </p:nvPicPr>
          <p:blipFill rotWithShape="1">
            <a:blip r:embed="rId3">
              <a:extLst>
                <a:ext uri="{28A0092B-C50C-407E-A947-70E740481C1C}">
                  <a14:useLocalDpi xmlns:a14="http://schemas.microsoft.com/office/drawing/2010/main" val="0"/>
                </a:ext>
              </a:extLst>
            </a:blip>
            <a:srcRect l="26072" t="1420" r="10168" b="65370"/>
            <a:stretch>
              <a:fillRect/>
            </a:stretch>
          </p:blipFill>
          <p:spPr bwMode="auto">
            <a:xfrm>
              <a:off x="5012570" y="2329078"/>
              <a:ext cx="3657600" cy="155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27" name="Curved Connector 26"/>
            <p:cNvCxnSpPr/>
            <p:nvPr/>
          </p:nvCxnSpPr>
          <p:spPr>
            <a:xfrm rot="5400000">
              <a:off x="5340108" y="3769392"/>
              <a:ext cx="1356610" cy="1645915"/>
            </a:xfrm>
            <a:prstGeom prst="curvedConnector2">
              <a:avLst/>
            </a:prstGeom>
            <a:ln w="22225">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16200000" flipH="1">
              <a:off x="2445907" y="3769392"/>
              <a:ext cx="1356610" cy="1645915"/>
            </a:xfrm>
            <a:prstGeom prst="curvedConnector2">
              <a:avLst/>
            </a:prstGeom>
            <a:ln w="22225">
              <a:tailEnd type="triangle" w="lg" len="med"/>
            </a:ln>
          </p:spPr>
          <p:style>
            <a:lnRef idx="1">
              <a:schemeClr val="accent1"/>
            </a:lnRef>
            <a:fillRef idx="0">
              <a:schemeClr val="accent1"/>
            </a:fillRef>
            <a:effectRef idx="0">
              <a:schemeClr val="accent1"/>
            </a:effectRef>
            <a:fontRef idx="minor">
              <a:schemeClr val="tx1"/>
            </a:fontRef>
          </p:style>
        </p:cxnSp>
        <p:pic>
          <p:nvPicPr>
            <p:cNvPr id="31" name="Picture 2" descr="figure 4-10"/>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63956" r="2199" b="22367"/>
            <a:stretch>
              <a:fillRect/>
            </a:stretch>
          </p:blipFill>
          <p:spPr bwMode="auto">
            <a:xfrm>
              <a:off x="297882" y="3243478"/>
              <a:ext cx="4114800"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32" name="Straight Connector 31"/>
            <p:cNvCxnSpPr/>
            <p:nvPr/>
          </p:nvCxnSpPr>
          <p:spPr>
            <a:xfrm>
              <a:off x="1662553" y="3844425"/>
              <a:ext cx="554182" cy="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Picture 2" descr="figure 4-10"/>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83496" r="2199" b="4781"/>
            <a:stretch>
              <a:fillRect/>
            </a:stretch>
          </p:blipFill>
          <p:spPr bwMode="auto">
            <a:xfrm>
              <a:off x="284027" y="2315223"/>
              <a:ext cx="411480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35" name="Straight Connector 34"/>
            <p:cNvCxnSpPr/>
            <p:nvPr/>
          </p:nvCxnSpPr>
          <p:spPr>
            <a:xfrm flipV="1">
              <a:off x="1471581" y="2233811"/>
              <a:ext cx="304805" cy="34187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760690" y="2091280"/>
              <a:ext cx="166597" cy="3112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825625" y="2227461"/>
              <a:ext cx="101662" cy="21717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147857" y="2236986"/>
              <a:ext cx="52698" cy="1858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550800" y="2525453"/>
              <a:ext cx="209890" cy="2685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703085" y="2773974"/>
              <a:ext cx="321751" cy="828575"/>
            </a:xfrm>
            <a:prstGeom prst="line">
              <a:avLst/>
            </a:prstGeom>
            <a:ln w="22225">
              <a:solidFill>
                <a:srgbClr val="76C1F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163389" y="2761853"/>
              <a:ext cx="128834" cy="854556"/>
            </a:xfrm>
            <a:prstGeom prst="line">
              <a:avLst/>
            </a:prstGeom>
            <a:ln w="22225">
              <a:solidFill>
                <a:srgbClr val="76C1F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094112" y="2785444"/>
              <a:ext cx="154473" cy="817105"/>
            </a:xfrm>
            <a:prstGeom prst="line">
              <a:avLst/>
            </a:prstGeom>
            <a:ln w="22225">
              <a:solidFill>
                <a:srgbClr val="76C1F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751165" y="2761853"/>
              <a:ext cx="299309" cy="812986"/>
            </a:xfrm>
            <a:prstGeom prst="line">
              <a:avLst/>
            </a:prstGeom>
            <a:ln w="22225">
              <a:solidFill>
                <a:srgbClr val="76C1F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51165" y="2563566"/>
              <a:ext cx="112865"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7574" y="2544500"/>
              <a:ext cx="112865" cy="1"/>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964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5B19-083D-4AED-AE6E-3A5B07FA2A4A}"/>
              </a:ext>
            </a:extLst>
          </p:cNvPr>
          <p:cNvSpPr>
            <a:spLocks noGrp="1"/>
          </p:cNvSpPr>
          <p:nvPr>
            <p:ph type="title"/>
          </p:nvPr>
        </p:nvSpPr>
        <p:spPr/>
        <p:txBody>
          <a:bodyPr/>
          <a:lstStyle/>
          <a:p>
            <a:r>
              <a:rPr lang="en-US" dirty="0"/>
              <a:t>T-Cell Receptor CDR3 Region</a:t>
            </a:r>
          </a:p>
        </p:txBody>
      </p:sp>
      <p:pic>
        <p:nvPicPr>
          <p:cNvPr id="3" name="Picture 2">
            <a:extLst>
              <a:ext uri="{FF2B5EF4-FFF2-40B4-BE49-F238E27FC236}">
                <a16:creationId xmlns:a16="http://schemas.microsoft.com/office/drawing/2014/main" id="{5B109147-737D-4438-B2B3-2FA25FF5D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0" t="44783" r="51576" b="-4047"/>
          <a:stretch>
            <a:fillRect/>
          </a:stretch>
        </p:blipFill>
        <p:spPr>
          <a:xfrm>
            <a:off x="4199312" y="2234345"/>
            <a:ext cx="3793375" cy="309089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Bracket 3">
            <a:extLst>
              <a:ext uri="{FF2B5EF4-FFF2-40B4-BE49-F238E27FC236}">
                <a16:creationId xmlns:a16="http://schemas.microsoft.com/office/drawing/2014/main" id="{ECC0C590-064A-4D88-821A-F15720261B63}"/>
              </a:ext>
            </a:extLst>
          </p:cNvPr>
          <p:cNvSpPr/>
          <p:nvPr/>
        </p:nvSpPr>
        <p:spPr>
          <a:xfrm rot="5400000">
            <a:off x="6454946" y="1627075"/>
            <a:ext cx="217126" cy="997414"/>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TextBox 10">
            <a:extLst>
              <a:ext uri="{FF2B5EF4-FFF2-40B4-BE49-F238E27FC236}">
                <a16:creationId xmlns:a16="http://schemas.microsoft.com/office/drawing/2014/main" id="{A812C1DB-5D81-41DB-A00C-4AD6C5B11303}"/>
              </a:ext>
            </a:extLst>
          </p:cNvPr>
          <p:cNvSpPr txBox="1"/>
          <p:nvPr/>
        </p:nvSpPr>
        <p:spPr>
          <a:xfrm>
            <a:off x="6185452" y="1532758"/>
            <a:ext cx="75693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CDR3</a:t>
            </a:r>
          </a:p>
        </p:txBody>
      </p:sp>
    </p:spTree>
    <p:extLst>
      <p:ext uri="{BB962C8B-B14F-4D97-AF65-F5344CB8AC3E}">
        <p14:creationId xmlns:p14="http://schemas.microsoft.com/office/powerpoint/2010/main" val="3968222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Connector 7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59D6F9-6216-4ECF-A062-8697B6D3C300}"/>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Typical data analysis questions</a:t>
            </a:r>
            <a:br>
              <a:rPr lang="en-US" sz="4000" dirty="0">
                <a:solidFill>
                  <a:srgbClr val="FFFFFF"/>
                </a:solidFill>
              </a:rPr>
            </a:br>
            <a:r>
              <a:rPr lang="en-US" sz="3000" i="1" dirty="0">
                <a:solidFill>
                  <a:srgbClr val="FFFFFF"/>
                </a:solidFill>
              </a:rPr>
              <a:t>(some examples)</a:t>
            </a:r>
          </a:p>
        </p:txBody>
      </p:sp>
      <p:sp>
        <p:nvSpPr>
          <p:cNvPr id="3" name="Content Placeholder 2">
            <a:extLst>
              <a:ext uri="{FF2B5EF4-FFF2-40B4-BE49-F238E27FC236}">
                <a16:creationId xmlns:a16="http://schemas.microsoft.com/office/drawing/2014/main" id="{3C3ECA5D-22C5-457E-9035-D5A5006A406F}"/>
              </a:ext>
            </a:extLst>
          </p:cNvPr>
          <p:cNvSpPr>
            <a:spLocks noGrp="1"/>
          </p:cNvSpPr>
          <p:nvPr>
            <p:ph sz="half" idx="1"/>
          </p:nvPr>
        </p:nvSpPr>
        <p:spPr>
          <a:xfrm>
            <a:off x="4173423" y="1812537"/>
            <a:ext cx="3886704" cy="4678439"/>
          </a:xfrm>
        </p:spPr>
        <p:txBody>
          <a:bodyPr>
            <a:noAutofit/>
          </a:bodyPr>
          <a:lstStyle/>
          <a:p>
            <a:r>
              <a:rPr lang="en-US" sz="2500" dirty="0"/>
              <a:t>What are gene segment usage (V/D/J) patterns across samples?</a:t>
            </a:r>
          </a:p>
          <a:p>
            <a:r>
              <a:rPr lang="en-US" sz="2500" dirty="0"/>
              <a:t>What are the cdr3 sequence (clonal) abundance patterns across samples?</a:t>
            </a:r>
          </a:p>
          <a:p>
            <a:r>
              <a:rPr lang="en-US" sz="2500" dirty="0"/>
              <a:t>What is the diversity observed across samples?</a:t>
            </a:r>
          </a:p>
          <a:p>
            <a:r>
              <a:rPr lang="en-US" sz="2500" dirty="0"/>
              <a:t>Which cdr3 sequences are shared across samples? </a:t>
            </a:r>
          </a:p>
          <a:p>
            <a:endParaRPr lang="en-US" sz="2500" dirty="0"/>
          </a:p>
        </p:txBody>
      </p:sp>
      <p:sp>
        <p:nvSpPr>
          <p:cNvPr id="4" name="Content Placeholder 3">
            <a:extLst>
              <a:ext uri="{FF2B5EF4-FFF2-40B4-BE49-F238E27FC236}">
                <a16:creationId xmlns:a16="http://schemas.microsoft.com/office/drawing/2014/main" id="{E42A595F-B480-427B-88C2-611BEB02AB54}"/>
              </a:ext>
            </a:extLst>
          </p:cNvPr>
          <p:cNvSpPr>
            <a:spLocks noGrp="1"/>
          </p:cNvSpPr>
          <p:nvPr>
            <p:ph sz="half" idx="2"/>
          </p:nvPr>
        </p:nvSpPr>
        <p:spPr>
          <a:xfrm>
            <a:off x="8380167" y="1812538"/>
            <a:ext cx="3464166" cy="3657600"/>
          </a:xfrm>
        </p:spPr>
        <p:txBody>
          <a:bodyPr>
            <a:normAutofit/>
          </a:bodyPr>
          <a:lstStyle/>
          <a:p>
            <a:r>
              <a:rPr lang="en-US" sz="2700" dirty="0"/>
              <a:t>Data analysis questions can be targeted at: </a:t>
            </a:r>
          </a:p>
          <a:p>
            <a:pPr lvl="1"/>
            <a:r>
              <a:rPr lang="en-US" sz="2700" dirty="0"/>
              <a:t>subject </a:t>
            </a:r>
          </a:p>
          <a:p>
            <a:pPr lvl="1"/>
            <a:r>
              <a:rPr lang="en-US" sz="2700" dirty="0"/>
              <a:t>sample </a:t>
            </a:r>
          </a:p>
          <a:p>
            <a:pPr lvl="1"/>
            <a:r>
              <a:rPr lang="en-US" sz="2700" dirty="0"/>
              <a:t>sample group (</a:t>
            </a:r>
            <a:r>
              <a:rPr lang="en-US" sz="2700" i="1" dirty="0"/>
              <a:t>using available metadata</a:t>
            </a:r>
            <a:r>
              <a:rPr lang="en-US" sz="2700" dirty="0"/>
              <a:t>)</a:t>
            </a:r>
          </a:p>
        </p:txBody>
      </p:sp>
      <p:pic>
        <p:nvPicPr>
          <p:cNvPr id="8" name="Picture 7">
            <a:extLst>
              <a:ext uri="{FF2B5EF4-FFF2-40B4-BE49-F238E27FC236}">
                <a16:creationId xmlns:a16="http://schemas.microsoft.com/office/drawing/2014/main" id="{AE321CB5-C13F-4430-8169-C748E532600C}"/>
              </a:ext>
            </a:extLst>
          </p:cNvPr>
          <p:cNvPicPr>
            <a:picLocks noChangeAspect="1"/>
          </p:cNvPicPr>
          <p:nvPr/>
        </p:nvPicPr>
        <p:blipFill rotWithShape="1">
          <a:blip r:embed="rId2"/>
          <a:srcRect l="-253" t="38786" r="55604" b="38566"/>
          <a:stretch/>
        </p:blipFill>
        <p:spPr>
          <a:xfrm>
            <a:off x="5029425" y="147422"/>
            <a:ext cx="6053607" cy="1636539"/>
          </a:xfrm>
          <a:prstGeom prst="rect">
            <a:avLst/>
          </a:prstGeom>
        </p:spPr>
      </p:pic>
    </p:spTree>
    <p:extLst>
      <p:ext uri="{BB962C8B-B14F-4D97-AF65-F5344CB8AC3E}">
        <p14:creationId xmlns:p14="http://schemas.microsoft.com/office/powerpoint/2010/main" val="725195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A5FD84-C514-4342-BD7A-7C0D68919AD7}"/>
              </a:ext>
            </a:extLst>
          </p:cNvPr>
          <p:cNvPicPr>
            <a:picLocks noChangeAspect="1"/>
          </p:cNvPicPr>
          <p:nvPr/>
        </p:nvPicPr>
        <p:blipFill rotWithShape="1">
          <a:blip r:embed="rId2"/>
          <a:srcRect l="9375" t="12355" r="13751" b="15707"/>
          <a:stretch/>
        </p:blipFill>
        <p:spPr>
          <a:xfrm>
            <a:off x="981096" y="1804552"/>
            <a:ext cx="8207421" cy="4089812"/>
          </a:xfrm>
          <a:prstGeom prst="rect">
            <a:avLst/>
          </a:prstGeom>
        </p:spPr>
      </p:pic>
      <p:sp>
        <p:nvSpPr>
          <p:cNvPr id="2" name="Title 1"/>
          <p:cNvSpPr>
            <a:spLocks noGrp="1"/>
          </p:cNvSpPr>
          <p:nvPr>
            <p:ph type="title"/>
          </p:nvPr>
        </p:nvSpPr>
        <p:spPr>
          <a:xfrm>
            <a:off x="556532" y="643467"/>
            <a:ext cx="11210925" cy="744836"/>
          </a:xfrm>
        </p:spPr>
        <p:txBody>
          <a:bodyPr>
            <a:normAutofit/>
          </a:bodyPr>
          <a:lstStyle/>
          <a:p>
            <a:pPr algn="ctr"/>
            <a:r>
              <a:rPr lang="en-US" sz="3700" b="1" dirty="0">
                <a:solidFill>
                  <a:schemeClr val="bg1"/>
                </a:solidFill>
              </a:rPr>
              <a:t>Exploring repertoire calculation options on </a:t>
            </a:r>
            <a:r>
              <a:rPr lang="en-US" sz="3700" b="1" dirty="0" err="1">
                <a:solidFill>
                  <a:schemeClr val="bg1"/>
                </a:solidFill>
              </a:rPr>
              <a:t>VDJServer</a:t>
            </a:r>
            <a:endParaRPr lang="en-US" sz="3700" b="1" dirty="0">
              <a:solidFill>
                <a:schemeClr val="bg1"/>
              </a:solidFill>
            </a:endParaRPr>
          </a:p>
        </p:txBody>
      </p:sp>
      <p:sp>
        <p:nvSpPr>
          <p:cNvPr id="6" name="Rectangle 5">
            <a:extLst>
              <a:ext uri="{FF2B5EF4-FFF2-40B4-BE49-F238E27FC236}">
                <a16:creationId xmlns:a16="http://schemas.microsoft.com/office/drawing/2014/main" id="{E5A66403-E4C8-4FE3-8944-E686562D7746}"/>
              </a:ext>
            </a:extLst>
          </p:cNvPr>
          <p:cNvSpPr/>
          <p:nvPr/>
        </p:nvSpPr>
        <p:spPr>
          <a:xfrm>
            <a:off x="8778239" y="2833795"/>
            <a:ext cx="2718809" cy="2031325"/>
          </a:xfrm>
          <a:prstGeom prst="rect">
            <a:avLst/>
          </a:prstGeom>
        </p:spPr>
        <p:txBody>
          <a:bodyPr wrap="square">
            <a:spAutoFit/>
          </a:bodyPr>
          <a:lstStyle/>
          <a:p>
            <a:pPr algn="ctr"/>
            <a:endParaRPr lang="en-US" b="1" u="sng" dirty="0">
              <a:latin typeface="Arial" panose="020B0604020202020204" pitchFamily="34" charset="0"/>
              <a:cs typeface="Arial" panose="020B0604020202020204" pitchFamily="34" charset="0"/>
            </a:endParaRPr>
          </a:p>
          <a:p>
            <a:pPr algn="ctr"/>
            <a:r>
              <a:rPr lang="en-US" b="1" u="sng" dirty="0">
                <a:latin typeface="Arial" panose="020B0604020202020204" pitchFamily="34" charset="0"/>
                <a:cs typeface="Arial" panose="020B0604020202020204" pitchFamily="34" charset="0"/>
              </a:rPr>
              <a:t>Gene Segment Usage</a:t>
            </a:r>
          </a:p>
          <a:p>
            <a:pPr algn="ctr"/>
            <a:r>
              <a:rPr lang="en-US" dirty="0">
                <a:latin typeface="Arial" panose="020B0604020202020204" pitchFamily="34" charset="0"/>
                <a:cs typeface="Arial" panose="020B0604020202020204" pitchFamily="34" charset="0"/>
              </a:rPr>
              <a:t>Relative and absolute Counts of V, D, and J genes</a:t>
            </a:r>
          </a:p>
          <a:p>
            <a:pPr algn="ctr"/>
            <a:endParaRPr lang="en-US" b="1" u="sng" dirty="0">
              <a:latin typeface="Arial" panose="020B0604020202020204" pitchFamily="34" charset="0"/>
              <a:cs typeface="Arial" panose="020B0604020202020204" pitchFamily="34" charset="0"/>
            </a:endParaRPr>
          </a:p>
          <a:p>
            <a:pPr algn="ctr"/>
            <a:endParaRPr lang="en-US" dirty="0"/>
          </a:p>
        </p:txBody>
      </p:sp>
    </p:spTree>
    <p:extLst>
      <p:ext uri="{BB962C8B-B14F-4D97-AF65-F5344CB8AC3E}">
        <p14:creationId xmlns:p14="http://schemas.microsoft.com/office/powerpoint/2010/main" val="20898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1ADAEA-4B32-4102-8078-897888C7CA05}"/>
              </a:ext>
            </a:extLst>
          </p:cNvPr>
          <p:cNvPicPr>
            <a:picLocks noChangeAspect="1"/>
          </p:cNvPicPr>
          <p:nvPr/>
        </p:nvPicPr>
        <p:blipFill rotWithShape="1">
          <a:blip r:embed="rId2"/>
          <a:srcRect l="14218" t="11301" r="16562" b="6902"/>
          <a:stretch/>
        </p:blipFill>
        <p:spPr>
          <a:xfrm>
            <a:off x="558912" y="423726"/>
            <a:ext cx="8439150" cy="5314951"/>
          </a:xfrm>
          <a:prstGeom prst="rect">
            <a:avLst/>
          </a:prstGeom>
        </p:spPr>
      </p:pic>
      <p:sp>
        <p:nvSpPr>
          <p:cNvPr id="3" name="Rectangle 2">
            <a:extLst>
              <a:ext uri="{FF2B5EF4-FFF2-40B4-BE49-F238E27FC236}">
                <a16:creationId xmlns:a16="http://schemas.microsoft.com/office/drawing/2014/main" id="{4271A94F-F71F-4BE7-AB80-8DC159645D7F}"/>
              </a:ext>
            </a:extLst>
          </p:cNvPr>
          <p:cNvSpPr/>
          <p:nvPr/>
        </p:nvSpPr>
        <p:spPr>
          <a:xfrm>
            <a:off x="8414794" y="1317148"/>
            <a:ext cx="3532421" cy="2585323"/>
          </a:xfrm>
          <a:prstGeom prst="rect">
            <a:avLst/>
          </a:prstGeom>
        </p:spPr>
        <p:txBody>
          <a:bodyPr wrap="square">
            <a:spAutoFit/>
          </a:bodyPr>
          <a:lstStyle/>
          <a:p>
            <a:pPr algn="ctr"/>
            <a:endParaRPr lang="en-US" b="1" u="sng" dirty="0">
              <a:latin typeface="Arial" panose="020B0604020202020204" pitchFamily="34" charset="0"/>
              <a:cs typeface="Arial" panose="020B0604020202020204" pitchFamily="34" charset="0"/>
            </a:endParaRPr>
          </a:p>
          <a:p>
            <a:pPr algn="ctr"/>
            <a:r>
              <a:rPr lang="en-US" b="1" u="sng" dirty="0">
                <a:latin typeface="Arial" panose="020B0604020202020204" pitchFamily="34" charset="0"/>
                <a:cs typeface="Arial" panose="020B0604020202020204" pitchFamily="34" charset="0"/>
              </a:rPr>
              <a:t>CDR3 analysis</a:t>
            </a:r>
          </a:p>
          <a:p>
            <a:pPr algn="ctr"/>
            <a:r>
              <a:rPr lang="en-US" dirty="0">
                <a:latin typeface="Arial" panose="020B0604020202020204" pitchFamily="34" charset="0"/>
                <a:cs typeface="Arial" panose="020B0604020202020204" pitchFamily="34" charset="0"/>
              </a:rPr>
              <a:t>Counts</a:t>
            </a:r>
          </a:p>
          <a:p>
            <a:pPr algn="ctr"/>
            <a:r>
              <a:rPr lang="en-US" dirty="0">
                <a:latin typeface="Arial" panose="020B0604020202020204" pitchFamily="34" charset="0"/>
                <a:cs typeface="Arial" panose="020B0604020202020204" pitchFamily="34" charset="0"/>
              </a:rPr>
              <a:t>Sharing level calculations</a:t>
            </a:r>
          </a:p>
          <a:p>
            <a:pPr algn="ctr"/>
            <a:endParaRPr lang="en-US" b="1" u="sng" dirty="0">
              <a:latin typeface="Arial" panose="020B0604020202020204" pitchFamily="34" charset="0"/>
              <a:cs typeface="Arial" panose="020B0604020202020204" pitchFamily="34" charset="0"/>
            </a:endParaRPr>
          </a:p>
          <a:p>
            <a:pPr algn="ctr"/>
            <a:r>
              <a:rPr lang="en-US" b="1" u="sng" dirty="0">
                <a:latin typeface="Arial" panose="020B0604020202020204" pitchFamily="34" charset="0"/>
                <a:cs typeface="Arial" panose="020B0604020202020204" pitchFamily="34" charset="0"/>
              </a:rPr>
              <a:t>Clonal analysis</a:t>
            </a:r>
          </a:p>
          <a:p>
            <a:pPr algn="ctr"/>
            <a:r>
              <a:rPr lang="en-US" dirty="0">
                <a:latin typeface="Arial" panose="020B0604020202020204" pitchFamily="34" charset="0"/>
                <a:cs typeface="Arial" panose="020B0604020202020204" pitchFamily="34" charset="0"/>
              </a:rPr>
              <a:t>Abundance counts</a:t>
            </a:r>
          </a:p>
          <a:p>
            <a:pPr algn="ctr"/>
            <a:r>
              <a:rPr lang="en-US" dirty="0">
                <a:latin typeface="Arial" panose="020B0604020202020204" pitchFamily="34" charset="0"/>
                <a:cs typeface="Arial" panose="020B0604020202020204" pitchFamily="34" charset="0"/>
              </a:rPr>
              <a:t>Graphs</a:t>
            </a:r>
          </a:p>
          <a:p>
            <a:pPr algn="ctr"/>
            <a:r>
              <a:rPr lang="en-US" dirty="0"/>
              <a:t> </a:t>
            </a:r>
          </a:p>
        </p:txBody>
      </p:sp>
    </p:spTree>
    <p:extLst>
      <p:ext uri="{BB962C8B-B14F-4D97-AF65-F5344CB8AC3E}">
        <p14:creationId xmlns:p14="http://schemas.microsoft.com/office/powerpoint/2010/main" val="37530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112" name="Rectangle 111">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Shape 97"/>
          <p:cNvSpPr txBox="1">
            <a:spLocks noGrp="1"/>
          </p:cNvSpPr>
          <p:nvPr>
            <p:ph type="title"/>
          </p:nvPr>
        </p:nvSpPr>
        <p:spPr>
          <a:xfrm>
            <a:off x="838200" y="811161"/>
            <a:ext cx="3335594" cy="5403370"/>
          </a:xfrm>
          <a:prstGeom prst="rect">
            <a:avLst/>
          </a:prstGeom>
        </p:spPr>
        <p:txBody>
          <a:bodyPr spcFirstLastPara="1" lIns="91425" tIns="45700" rIns="91425" bIns="45700" anchorCtr="0">
            <a:normAutofit/>
          </a:bodyPr>
          <a:lstStyle/>
          <a:p>
            <a:pPr marL="0" marR="0" lvl="0" indent="0" rtl="0">
              <a:spcBef>
                <a:spcPts val="0"/>
              </a:spcBef>
              <a:spcAft>
                <a:spcPts val="0"/>
              </a:spcAft>
              <a:buClr>
                <a:schemeClr val="dk1"/>
              </a:buClr>
              <a:buSzPts val="4400"/>
              <a:buFont typeface="Calibri"/>
              <a:buNone/>
            </a:pPr>
            <a:r>
              <a:rPr lang="en-US" b="0" i="0" u="none" strike="noStrike" cap="none">
                <a:solidFill>
                  <a:schemeClr val="bg1"/>
                </a:solidFill>
                <a:latin typeface="Calibri"/>
                <a:ea typeface="Calibri"/>
                <a:cs typeface="Calibri"/>
                <a:sym typeface="Calibri"/>
              </a:rPr>
              <a:t>Session 2 objectives</a:t>
            </a:r>
          </a:p>
        </p:txBody>
      </p:sp>
      <p:graphicFrame>
        <p:nvGraphicFramePr>
          <p:cNvPr id="100" name="Shape 98">
            <a:extLst>
              <a:ext uri="{FF2B5EF4-FFF2-40B4-BE49-F238E27FC236}">
                <a16:creationId xmlns:a16="http://schemas.microsoft.com/office/drawing/2014/main" id="{3AC94328-0B77-4A12-8B5B-0777170AA965}"/>
              </a:ext>
            </a:extLst>
          </p:cNvPr>
          <p:cNvGraphicFramePr/>
          <p:nvPr>
            <p:extLst>
              <p:ext uri="{D42A27DB-BD31-4B8C-83A1-F6EECF244321}">
                <p14:modId xmlns:p14="http://schemas.microsoft.com/office/powerpoint/2010/main" val="42878651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302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641CEF-A9F9-4DF8-AAFF-91DF393743B8}"/>
              </a:ext>
            </a:extLst>
          </p:cNvPr>
          <p:cNvPicPr>
            <a:picLocks noChangeAspect="1"/>
          </p:cNvPicPr>
          <p:nvPr/>
        </p:nvPicPr>
        <p:blipFill rotWithShape="1">
          <a:blip r:embed="rId2"/>
          <a:srcRect l="14531" t="11995" r="16875" b="6695"/>
          <a:stretch/>
        </p:blipFill>
        <p:spPr>
          <a:xfrm>
            <a:off x="491605" y="633742"/>
            <a:ext cx="8362950" cy="5283200"/>
          </a:xfrm>
          <a:prstGeom prst="rect">
            <a:avLst/>
          </a:prstGeom>
        </p:spPr>
      </p:pic>
      <p:sp>
        <p:nvSpPr>
          <p:cNvPr id="3" name="Rectangle 2">
            <a:extLst>
              <a:ext uri="{FF2B5EF4-FFF2-40B4-BE49-F238E27FC236}">
                <a16:creationId xmlns:a16="http://schemas.microsoft.com/office/drawing/2014/main" id="{3A2B501C-5CFC-4B0A-953B-037E32E3AAF1}"/>
              </a:ext>
            </a:extLst>
          </p:cNvPr>
          <p:cNvSpPr/>
          <p:nvPr/>
        </p:nvSpPr>
        <p:spPr>
          <a:xfrm>
            <a:off x="8553691" y="1120676"/>
            <a:ext cx="3476262" cy="2308324"/>
          </a:xfrm>
          <a:prstGeom prst="rect">
            <a:avLst/>
          </a:prstGeom>
        </p:spPr>
        <p:txBody>
          <a:bodyPr wrap="square">
            <a:spAutoFit/>
          </a:bodyPr>
          <a:lstStyle/>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 </a:t>
            </a:r>
            <a:r>
              <a:rPr lang="en-US" b="1" u="sng" dirty="0">
                <a:latin typeface="Arial" panose="020B0604020202020204" pitchFamily="34" charset="0"/>
                <a:cs typeface="Arial" panose="020B0604020202020204" pitchFamily="34" charset="0"/>
              </a:rPr>
              <a:t>Diversity</a:t>
            </a:r>
          </a:p>
          <a:p>
            <a:pPr algn="ctr"/>
            <a:r>
              <a:rPr lang="en-US" dirty="0">
                <a:latin typeface="Arial" panose="020B0604020202020204" pitchFamily="34" charset="0"/>
                <a:cs typeface="Arial" panose="020B0604020202020204" pitchFamily="34" charset="0"/>
              </a:rPr>
              <a:t>Diversity index metric</a:t>
            </a:r>
          </a:p>
          <a:p>
            <a:pPr algn="ctr"/>
            <a:endParaRPr lang="en-US" dirty="0">
              <a:latin typeface="Arial" panose="020B0604020202020204" pitchFamily="34" charset="0"/>
              <a:cs typeface="Arial" panose="020B0604020202020204" pitchFamily="34" charset="0"/>
            </a:endParaRPr>
          </a:p>
          <a:p>
            <a:pPr algn="ctr"/>
            <a:r>
              <a:rPr lang="en-US" b="1" u="sng" dirty="0">
                <a:latin typeface="Arial" panose="020B0604020202020204" pitchFamily="34" charset="0"/>
                <a:cs typeface="Arial" panose="020B0604020202020204" pitchFamily="34" charset="0"/>
              </a:rPr>
              <a:t>Mutational analysis </a:t>
            </a:r>
          </a:p>
          <a:p>
            <a:pPr algn="ctr"/>
            <a:r>
              <a:rPr lang="en-US" dirty="0">
                <a:latin typeface="Arial" panose="020B0604020202020204" pitchFamily="34" charset="0"/>
                <a:cs typeface="Arial" panose="020B0604020202020204" pitchFamily="34" charset="0"/>
              </a:rPr>
              <a:t>Selection pressure (this applies to immunoglobulin (B-cell) receptors (see </a:t>
            </a:r>
            <a:r>
              <a:rPr lang="en-US" i="1" dirty="0">
                <a:latin typeface="Arial" panose="020B0604020202020204" pitchFamily="34" charset="0"/>
                <a:cs typeface="Arial" panose="020B0604020202020204" pitchFamily="34" charset="0"/>
              </a:rPr>
              <a:t>slide #24)</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15985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DB9D5-72F1-4A12-9633-234C5880A1A1}"/>
              </a:ext>
            </a:extLst>
          </p:cNvPr>
          <p:cNvSpPr>
            <a:spLocks noGrp="1"/>
          </p:cNvSpPr>
          <p:nvPr>
            <p:ph type="title"/>
          </p:nvPr>
        </p:nvSpPr>
        <p:spPr>
          <a:xfrm>
            <a:off x="838200" y="631825"/>
            <a:ext cx="10515600" cy="1325563"/>
          </a:xfrm>
        </p:spPr>
        <p:txBody>
          <a:bodyPr>
            <a:normAutofit/>
          </a:bodyPr>
          <a:lstStyle/>
          <a:p>
            <a:r>
              <a:rPr lang="en-US"/>
              <a:t>Review of </a:t>
            </a:r>
            <a:r>
              <a:rPr lang="en-US" err="1"/>
              <a:t>RepCalc</a:t>
            </a:r>
            <a:r>
              <a:rPr lang="en-US"/>
              <a:t> output results</a:t>
            </a:r>
          </a:p>
        </p:txBody>
      </p:sp>
      <p:sp>
        <p:nvSpPr>
          <p:cNvPr id="3" name="Content Placeholder 2">
            <a:extLst>
              <a:ext uri="{FF2B5EF4-FFF2-40B4-BE49-F238E27FC236}">
                <a16:creationId xmlns:a16="http://schemas.microsoft.com/office/drawing/2014/main" id="{B6DE7B01-2D1C-4D8F-852D-C815AAB59453}"/>
              </a:ext>
            </a:extLst>
          </p:cNvPr>
          <p:cNvSpPr>
            <a:spLocks noGrp="1"/>
          </p:cNvSpPr>
          <p:nvPr>
            <p:ph idx="1"/>
          </p:nvPr>
        </p:nvSpPr>
        <p:spPr>
          <a:xfrm>
            <a:off x="838200" y="2057400"/>
            <a:ext cx="10515600" cy="3871762"/>
          </a:xfrm>
        </p:spPr>
        <p:txBody>
          <a:bodyPr>
            <a:normAutofit/>
          </a:bodyPr>
          <a:lstStyle/>
          <a:p>
            <a:r>
              <a:rPr lang="en-US" sz="2400" dirty="0"/>
              <a:t>Reference manuscripts for detailed information on module calculations for clonal abundance and diversity: </a:t>
            </a:r>
          </a:p>
          <a:p>
            <a:pPr lvl="1"/>
            <a:r>
              <a:rPr lang="en-US" sz="2000" dirty="0">
                <a:hlinkClick r:id="rId2"/>
              </a:rPr>
              <a:t>https://www.ncbi.nlm.nih.gov/pubmed/?term=28179494+26589402+26069265+25675496+24618469+22641856+24298272%5Buid%5D</a:t>
            </a:r>
            <a:r>
              <a:rPr lang="en-US" sz="2000" dirty="0"/>
              <a:t> </a:t>
            </a:r>
          </a:p>
          <a:p>
            <a:r>
              <a:rPr lang="en-US" sz="2400" dirty="0"/>
              <a:t>Overview of the log files provided by </a:t>
            </a:r>
            <a:r>
              <a:rPr lang="en-US" sz="2400" dirty="0" err="1"/>
              <a:t>repcalc</a:t>
            </a:r>
            <a:r>
              <a:rPr lang="en-US" sz="2400" dirty="0"/>
              <a:t> application </a:t>
            </a:r>
          </a:p>
          <a:p>
            <a:pPr lvl="1"/>
            <a:r>
              <a:rPr lang="en-US" sz="2000" dirty="0"/>
              <a:t>(highlight-Archive of output files)</a:t>
            </a:r>
          </a:p>
          <a:p>
            <a:r>
              <a:rPr lang="en-US" sz="2400" dirty="0"/>
              <a:t>Discussion of CDR3 clones and clonal comparison approaches</a:t>
            </a:r>
          </a:p>
          <a:p>
            <a:r>
              <a:rPr lang="en-US" sz="2400" dirty="0"/>
              <a:t>Discussion of research questions and review of findings</a:t>
            </a:r>
          </a:p>
        </p:txBody>
      </p:sp>
    </p:spTree>
    <p:extLst>
      <p:ext uri="{BB962C8B-B14F-4D97-AF65-F5344CB8AC3E}">
        <p14:creationId xmlns:p14="http://schemas.microsoft.com/office/powerpoint/2010/main" val="1312867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6D403-9F90-47DA-861F-9D208D252AAD}"/>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Clonal Abundance</a:t>
            </a:r>
          </a:p>
        </p:txBody>
      </p:sp>
      <p:sp>
        <p:nvSpPr>
          <p:cNvPr id="3" name="Content Placeholder 2">
            <a:extLst>
              <a:ext uri="{FF2B5EF4-FFF2-40B4-BE49-F238E27FC236}">
                <a16:creationId xmlns:a16="http://schemas.microsoft.com/office/drawing/2014/main" id="{13BE9A3E-DE3B-4E65-96EE-5BCE4A4765AA}"/>
              </a:ext>
            </a:extLst>
          </p:cNvPr>
          <p:cNvSpPr>
            <a:spLocks noGrp="1"/>
          </p:cNvSpPr>
          <p:nvPr>
            <p:ph idx="1"/>
          </p:nvPr>
        </p:nvSpPr>
        <p:spPr>
          <a:xfrm>
            <a:off x="6049182" y="802638"/>
            <a:ext cx="5408696" cy="5252722"/>
          </a:xfrm>
        </p:spPr>
        <p:txBody>
          <a:bodyPr anchor="ctr">
            <a:normAutofit lnSpcReduction="10000"/>
          </a:bodyPr>
          <a:lstStyle/>
          <a:p>
            <a:r>
              <a:rPr lang="en-US" dirty="0"/>
              <a:t>A </a:t>
            </a:r>
            <a:r>
              <a:rPr lang="en-US" b="1" u="sng" dirty="0"/>
              <a:t>clone</a:t>
            </a:r>
            <a:r>
              <a:rPr lang="en-US" dirty="0"/>
              <a:t> is a group of identical </a:t>
            </a:r>
            <a:r>
              <a:rPr lang="en-US" b="1" dirty="0"/>
              <a:t>cells</a:t>
            </a:r>
            <a:r>
              <a:rPr lang="en-US" dirty="0"/>
              <a:t> that share a common ancestry, meaning they are derived from the same </a:t>
            </a:r>
            <a:r>
              <a:rPr lang="en-US" b="1" dirty="0"/>
              <a:t>cell</a:t>
            </a:r>
            <a:r>
              <a:rPr lang="en-US" dirty="0"/>
              <a:t>. </a:t>
            </a:r>
            <a:endParaRPr lang="en-US" sz="2700" dirty="0"/>
          </a:p>
          <a:p>
            <a:r>
              <a:rPr lang="en-US" sz="2700" u="sng" dirty="0"/>
              <a:t>Clonal abundance </a:t>
            </a:r>
            <a:r>
              <a:rPr lang="en-US" sz="2700" dirty="0"/>
              <a:t>is the prevalence of a given clone within a given dataset.</a:t>
            </a:r>
          </a:p>
          <a:p>
            <a:r>
              <a:rPr lang="en-US" sz="2700" dirty="0"/>
              <a:t>This metric uses the observed clonal frequencies, where the size of each clone is determined by the number of sequence members </a:t>
            </a:r>
          </a:p>
          <a:p>
            <a:r>
              <a:rPr lang="en-US" sz="2700" dirty="0"/>
              <a:t>Reference:</a:t>
            </a:r>
          </a:p>
          <a:p>
            <a:pPr lvl="1"/>
            <a:r>
              <a:rPr lang="en-US" sz="1600" dirty="0">
                <a:hlinkClick r:id="rId2"/>
              </a:rPr>
              <a:t>https://cran.r-project.org/web/packages/alakazam/vignettes/Diversity-Vignette.pdf</a:t>
            </a:r>
            <a:endParaRPr lang="en-US" sz="1600" dirty="0"/>
          </a:p>
        </p:txBody>
      </p:sp>
    </p:spTree>
    <p:extLst>
      <p:ext uri="{BB962C8B-B14F-4D97-AF65-F5344CB8AC3E}">
        <p14:creationId xmlns:p14="http://schemas.microsoft.com/office/powerpoint/2010/main" val="230491999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1463" y="194439"/>
            <a:ext cx="11601449" cy="826365"/>
          </a:xfrm>
        </p:spPr>
        <p:txBody>
          <a:bodyPr>
            <a:normAutofit fontScale="90000"/>
          </a:bodyPr>
          <a:lstStyle/>
          <a:p>
            <a:pPr algn="ctr"/>
            <a:r>
              <a:rPr lang="en-US" b="1" dirty="0"/>
              <a:t>Clones and Clonal expansion </a:t>
            </a:r>
            <a:br>
              <a:rPr lang="en-US" b="1" dirty="0"/>
            </a:br>
            <a:r>
              <a:rPr lang="en-US" sz="3900" b="1" dirty="0"/>
              <a:t>(example in T-Cell Receptor Repertoire)</a:t>
            </a:r>
          </a:p>
        </p:txBody>
      </p:sp>
      <p:grpSp>
        <p:nvGrpSpPr>
          <p:cNvPr id="2" name="Group 1">
            <a:extLst>
              <a:ext uri="{FF2B5EF4-FFF2-40B4-BE49-F238E27FC236}">
                <a16:creationId xmlns:a16="http://schemas.microsoft.com/office/drawing/2014/main" id="{196A8D00-33E3-49AD-86A9-466113DC8948}"/>
              </a:ext>
            </a:extLst>
          </p:cNvPr>
          <p:cNvGrpSpPr/>
          <p:nvPr/>
        </p:nvGrpSpPr>
        <p:grpSpPr>
          <a:xfrm>
            <a:off x="2281780" y="1153947"/>
            <a:ext cx="9050594" cy="5676832"/>
            <a:chOff x="2267712" y="1055471"/>
            <a:chExt cx="9050594" cy="5676832"/>
          </a:xfrm>
        </p:grpSpPr>
        <p:sp>
          <p:nvSpPr>
            <p:cNvPr id="6" name="Rectangle 3"/>
            <p:cNvSpPr/>
            <p:nvPr/>
          </p:nvSpPr>
          <p:spPr bwMode="auto">
            <a:xfrm>
              <a:off x="4530742" y="6424526"/>
              <a:ext cx="67875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r>
                <a:rPr lang="en-US" altLang="en-US" sz="2000" dirty="0">
                  <a:solidFill>
                    <a:schemeClr val="tx1"/>
                  </a:solidFill>
                  <a:latin typeface="Gill Sans" panose="020B0502020104020203" pitchFamily="34" charset="-79"/>
                  <a:cs typeface="Gill Sans" panose="020B0502020104020203" pitchFamily="34" charset="-79"/>
                  <a:sym typeface="Gill Sans" panose="020B0502020104020203" pitchFamily="34" charset="-79"/>
                </a:rPr>
                <a:t>Modified from Bergstrom and </a:t>
              </a:r>
              <a:r>
                <a:rPr lang="en-US" altLang="en-US" sz="2000" dirty="0" err="1">
                  <a:solidFill>
                    <a:schemeClr val="tx1"/>
                  </a:solidFill>
                  <a:latin typeface="Gill Sans" panose="020B0502020104020203" pitchFamily="34" charset="-79"/>
                  <a:cs typeface="Gill Sans" panose="020B0502020104020203" pitchFamily="34" charset="-79"/>
                  <a:sym typeface="Gill Sans" panose="020B0502020104020203" pitchFamily="34" charset="-79"/>
                </a:rPr>
                <a:t>Antia</a:t>
              </a:r>
              <a:r>
                <a:rPr lang="en-US" altLang="en-US" sz="2000" dirty="0">
                  <a:solidFill>
                    <a:schemeClr val="tx1"/>
                  </a:solidFill>
                  <a:latin typeface="Gill Sans" panose="020B0502020104020203" pitchFamily="34" charset="-79"/>
                  <a:cs typeface="Gill Sans" panose="020B0502020104020203" pitchFamily="34" charset="-79"/>
                  <a:sym typeface="Gill Sans" panose="020B0502020104020203" pitchFamily="34" charset="-79"/>
                </a:rPr>
                <a:t>, 2006. </a:t>
              </a:r>
              <a:r>
                <a:rPr lang="en-US" altLang="en-US" sz="2000" i="1" dirty="0">
                  <a:solidFill>
                    <a:schemeClr val="tx1"/>
                  </a:solidFill>
                  <a:latin typeface="Gill Sans" panose="020B0502020104020203" pitchFamily="34" charset="-79"/>
                  <a:cs typeface="Gill Sans" panose="020B0502020104020203" pitchFamily="34" charset="-79"/>
                  <a:sym typeface="Gill Sans" panose="020B0502020104020203" pitchFamily="34" charset="-79"/>
                </a:rPr>
                <a:t>Trends </a:t>
              </a:r>
              <a:r>
                <a:rPr lang="en-US" altLang="en-US" sz="2000" i="1" dirty="0" err="1">
                  <a:solidFill>
                    <a:schemeClr val="tx1"/>
                  </a:solidFill>
                  <a:latin typeface="Gill Sans" panose="020B0502020104020203" pitchFamily="34" charset="-79"/>
                  <a:cs typeface="Gill Sans" panose="020B0502020104020203" pitchFamily="34" charset="-79"/>
                  <a:sym typeface="Gill Sans" panose="020B0502020104020203" pitchFamily="34" charset="-79"/>
                </a:rPr>
                <a:t>Ecol</a:t>
              </a:r>
              <a:r>
                <a:rPr lang="en-US" altLang="en-US" sz="2000" i="1" dirty="0">
                  <a:solidFill>
                    <a:schemeClr val="tx1"/>
                  </a:solidFill>
                  <a:latin typeface="Gill Sans" panose="020B0502020104020203" pitchFamily="34" charset="-79"/>
                  <a:cs typeface="Gill Sans" panose="020B0502020104020203" pitchFamily="34" charset="-79"/>
                  <a:sym typeface="Gill Sans" panose="020B0502020104020203" pitchFamily="34" charset="-79"/>
                </a:rPr>
                <a:t> </a:t>
              </a:r>
              <a:r>
                <a:rPr lang="en-US" altLang="en-US" sz="2000" i="1" dirty="0" err="1">
                  <a:solidFill>
                    <a:schemeClr val="tx1"/>
                  </a:solidFill>
                  <a:latin typeface="Gill Sans" panose="020B0502020104020203" pitchFamily="34" charset="-79"/>
                  <a:cs typeface="Gill Sans" panose="020B0502020104020203" pitchFamily="34" charset="-79"/>
                  <a:sym typeface="Gill Sans" panose="020B0502020104020203" pitchFamily="34" charset="-79"/>
                </a:rPr>
                <a:t>Evol</a:t>
              </a:r>
              <a:r>
                <a:rPr lang="en-US" altLang="en-US" sz="2000" i="1" dirty="0">
                  <a:solidFill>
                    <a:schemeClr val="tx1"/>
                  </a:solidFill>
                  <a:latin typeface="Gill Sans" panose="020B0502020104020203" pitchFamily="34" charset="-79"/>
                  <a:cs typeface="Gill Sans" panose="020B0502020104020203" pitchFamily="34" charset="-79"/>
                  <a:sym typeface="Gill Sans" panose="020B0502020104020203" pitchFamily="34" charset="-79"/>
                </a:rPr>
                <a:t> </a:t>
              </a:r>
            </a:p>
          </p:txBody>
        </p:sp>
        <p:grpSp>
          <p:nvGrpSpPr>
            <p:cNvPr id="7" name="Group 15"/>
            <p:cNvGrpSpPr/>
            <p:nvPr/>
          </p:nvGrpSpPr>
          <p:grpSpPr bwMode="auto">
            <a:xfrm>
              <a:off x="2319910" y="1730606"/>
              <a:ext cx="7771638" cy="4693920"/>
              <a:chOff x="0" y="0"/>
              <a:chExt cx="6264" cy="4328"/>
            </a:xfrm>
          </p:grpSpPr>
          <p:grpSp>
            <p:nvGrpSpPr>
              <p:cNvPr id="8" name="Group 13"/>
              <p:cNvGrpSpPr/>
              <p:nvPr/>
            </p:nvGrpSpPr>
            <p:grpSpPr bwMode="auto">
              <a:xfrm>
                <a:off x="0" y="0"/>
                <a:ext cx="6264" cy="4328"/>
                <a:chOff x="0" y="0"/>
                <a:chExt cx="6264" cy="4328"/>
              </a:xfrm>
            </p:grpSpPr>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56" cy="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 name="Rectangle 5"/>
                <p:cNvSpPr/>
                <p:nvPr/>
              </p:nvSpPr>
              <p:spPr bwMode="auto">
                <a:xfrm>
                  <a:off x="4656" y="0"/>
                  <a:ext cx="1200" cy="496"/>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2" name="Rectangle 6"/>
                <p:cNvSpPr/>
                <p:nvPr/>
              </p:nvSpPr>
              <p:spPr bwMode="auto">
                <a:xfrm>
                  <a:off x="5864" y="904"/>
                  <a:ext cx="400" cy="240"/>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3" name="Rectangle 7"/>
                <p:cNvSpPr/>
                <p:nvPr/>
              </p:nvSpPr>
              <p:spPr bwMode="auto">
                <a:xfrm>
                  <a:off x="5056" y="4088"/>
                  <a:ext cx="1200" cy="240"/>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4" name="Rectangle 8"/>
                <p:cNvSpPr/>
                <p:nvPr/>
              </p:nvSpPr>
              <p:spPr bwMode="auto">
                <a:xfrm>
                  <a:off x="552" y="0"/>
                  <a:ext cx="568" cy="240"/>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5" name="Rectangle 9"/>
                <p:cNvSpPr/>
                <p:nvPr/>
              </p:nvSpPr>
              <p:spPr bwMode="auto">
                <a:xfrm>
                  <a:off x="336" y="2080"/>
                  <a:ext cx="400" cy="240"/>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6" name="Rectangle 10"/>
                <p:cNvSpPr/>
                <p:nvPr/>
              </p:nvSpPr>
              <p:spPr bwMode="auto">
                <a:xfrm>
                  <a:off x="416" y="3704"/>
                  <a:ext cx="784" cy="384"/>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7" name="Rectangle 11"/>
                <p:cNvSpPr/>
                <p:nvPr/>
              </p:nvSpPr>
              <p:spPr bwMode="auto">
                <a:xfrm>
                  <a:off x="3064" y="3456"/>
                  <a:ext cx="664" cy="632"/>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sp>
              <p:nvSpPr>
                <p:cNvPr id="18" name="Rectangle 12"/>
                <p:cNvSpPr/>
                <p:nvPr/>
              </p:nvSpPr>
              <p:spPr bwMode="auto">
                <a:xfrm>
                  <a:off x="5048" y="1840"/>
                  <a:ext cx="784" cy="768"/>
                </a:xfrm>
                <a:prstGeom prst="rect">
                  <a:avLst/>
                </a:prstGeom>
                <a:solidFill>
                  <a:srgbClr val="FEFF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endParaRPr lang="en-US" altLang="en-US"/>
                </a:p>
              </p:txBody>
            </p:sp>
          </p:grpSp>
          <p:pic>
            <p:nvPicPr>
              <p:cNvPr id="9" name="Picture 14"/>
              <p:cNvPicPr>
                <a:picLocks noChangeAspect="1" noChangeArrowheads="1"/>
              </p:cNvPicPr>
              <p:nvPr/>
            </p:nvPicPr>
            <p:blipFill>
              <a:blip r:embed="rId3">
                <a:extLst>
                  <a:ext uri="{28A0092B-C50C-407E-A947-70E740481C1C}">
                    <a14:useLocalDpi xmlns:a14="http://schemas.microsoft.com/office/drawing/2010/main" val="0"/>
                  </a:ext>
                </a:extLst>
              </a:blip>
              <a:srcRect l="86829" t="26616" r="7288" b="64325"/>
              <a:stretch>
                <a:fillRect/>
              </a:stretch>
            </p:blipFill>
            <p:spPr bwMode="auto">
              <a:xfrm>
                <a:off x="5456" y="1480"/>
                <a:ext cx="36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9" name="Rectangle 16"/>
            <p:cNvSpPr/>
            <p:nvPr/>
          </p:nvSpPr>
          <p:spPr bwMode="auto">
            <a:xfrm>
              <a:off x="7148940" y="1149812"/>
              <a:ext cx="2015725" cy="4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r>
                <a:rPr lang="en-US" altLang="en-US" sz="2000" dirty="0">
                  <a:solidFill>
                    <a:schemeClr val="tx1"/>
                  </a:solidFill>
                  <a:latin typeface="Gill Sans" panose="020B0502020104020203" pitchFamily="34" charset="-79"/>
                  <a:cs typeface="Gill Sans" panose="020B0502020104020203" pitchFamily="34" charset="-79"/>
                  <a:sym typeface="Gill Sans" panose="020B0502020104020203" pitchFamily="34" charset="-79"/>
                </a:rPr>
                <a:t>Clonal expansion</a:t>
              </a:r>
            </a:p>
          </p:txBody>
        </p:sp>
        <p:sp>
          <p:nvSpPr>
            <p:cNvPr id="20" name="Rectangle 17"/>
            <p:cNvSpPr/>
            <p:nvPr/>
          </p:nvSpPr>
          <p:spPr bwMode="auto">
            <a:xfrm>
              <a:off x="2267712" y="1055471"/>
              <a:ext cx="2462784" cy="64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eaLnBrk="1" hangingPunct="1"/>
              <a:r>
                <a:rPr lang="en-US" altLang="en-US" sz="2000" dirty="0">
                  <a:solidFill>
                    <a:schemeClr val="tx1"/>
                  </a:solidFill>
                  <a:latin typeface="Gill Sans" panose="020B0502020104020203" pitchFamily="34" charset="-79"/>
                  <a:cs typeface="Gill Sans" panose="020B0502020104020203" pitchFamily="34" charset="-79"/>
                  <a:sym typeface="Gill Sans" panose="020B0502020104020203" pitchFamily="34" charset="-79"/>
                </a:rPr>
                <a:t>Random generation of antigen receptors</a:t>
              </a:r>
            </a:p>
          </p:txBody>
        </p:sp>
        <p:sp>
          <p:nvSpPr>
            <p:cNvPr id="23" name="Rectangle 16"/>
            <p:cNvSpPr/>
            <p:nvPr/>
          </p:nvSpPr>
          <p:spPr bwMode="auto">
            <a:xfrm>
              <a:off x="5175696" y="1080788"/>
              <a:ext cx="1030033" cy="59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1pPr>
              <a:lvl2pPr marL="37931725" indent="-37474525"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2pPr>
              <a:lvl3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3pPr>
              <a:lvl4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4pPr>
              <a:lvl5pPr eaLnBrk="0" hangingPunct="0">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5pPr>
              <a:lvl6pPr marL="4572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6pPr>
              <a:lvl7pPr marL="9144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7pPr>
              <a:lvl8pPr marL="13716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8pPr>
              <a:lvl9pPr marL="1828800" eaLnBrk="0" fontAlgn="base" hangingPunct="0">
                <a:spcBef>
                  <a:spcPct val="0"/>
                </a:spcBef>
                <a:spcAft>
                  <a:spcPct val="0"/>
                </a:spcAft>
                <a:defRPr sz="4200">
                  <a:solidFill>
                    <a:srgbClr val="414141"/>
                  </a:solidFill>
                  <a:latin typeface="Gill Sans Light" panose="020B0302020104020203" pitchFamily="34" charset="-79"/>
                  <a:ea typeface="ヒラギノ角ゴ ProN W3" panose="020B0300000000000000" pitchFamily="34" charset="-128"/>
                  <a:sym typeface="Gill Sans Light" panose="020B0302020104020203" pitchFamily="34" charset="-79"/>
                </a:defRPr>
              </a:lvl9pPr>
            </a:lstStyle>
            <a:p>
              <a:pPr algn="ctr" eaLnBrk="1" hangingPunct="1"/>
              <a:r>
                <a:rPr lang="en-US" altLang="en-US" sz="2000" dirty="0" err="1">
                  <a:solidFill>
                    <a:schemeClr val="tx1"/>
                  </a:solidFill>
                  <a:latin typeface="Gill Sans" panose="020B0502020104020203" pitchFamily="34" charset="-79"/>
                  <a:cs typeface="Gill Sans" panose="020B0502020104020203" pitchFamily="34" charset="-79"/>
                  <a:sym typeface="Gill Sans" panose="020B0502020104020203" pitchFamily="34" charset="-79"/>
                </a:rPr>
                <a:t>Thymic</a:t>
              </a:r>
              <a:endParaRPr lang="en-US" altLang="en-US" sz="2000" dirty="0">
                <a:solidFill>
                  <a:schemeClr val="tx1"/>
                </a:solidFill>
                <a:latin typeface="Gill Sans" panose="020B0502020104020203" pitchFamily="34" charset="-79"/>
                <a:cs typeface="Gill Sans" panose="020B0502020104020203" pitchFamily="34" charset="-79"/>
                <a:sym typeface="Gill Sans" panose="020B0502020104020203" pitchFamily="34" charset="-79"/>
              </a:endParaRPr>
            </a:p>
            <a:p>
              <a:pPr algn="ctr" eaLnBrk="1" hangingPunct="1"/>
              <a:r>
                <a:rPr lang="en-US" altLang="en-US" sz="2000" dirty="0">
                  <a:solidFill>
                    <a:schemeClr val="tx1"/>
                  </a:solidFill>
                  <a:latin typeface="Gill Sans" panose="020B0502020104020203" pitchFamily="34" charset="-79"/>
                  <a:cs typeface="Gill Sans" panose="020B0502020104020203" pitchFamily="34" charset="-79"/>
                  <a:sym typeface="Gill Sans" panose="020B0502020104020203" pitchFamily="34" charset="-79"/>
                </a:rPr>
                <a:t>selection</a:t>
              </a:r>
            </a:p>
          </p:txBody>
        </p:sp>
      </p:grpSp>
    </p:spTree>
    <p:extLst>
      <p:ext uri="{BB962C8B-B14F-4D97-AF65-F5344CB8AC3E}">
        <p14:creationId xmlns:p14="http://schemas.microsoft.com/office/powerpoint/2010/main" val="2008195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9C9D-A18F-4D61-B277-A07BAF6EB059}"/>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Diversity</a:t>
            </a:r>
          </a:p>
        </p:txBody>
      </p:sp>
      <p:sp>
        <p:nvSpPr>
          <p:cNvPr id="3" name="Content Placeholder 2">
            <a:extLst>
              <a:ext uri="{FF2B5EF4-FFF2-40B4-BE49-F238E27FC236}">
                <a16:creationId xmlns:a16="http://schemas.microsoft.com/office/drawing/2014/main" id="{0BC38970-5676-418A-8081-E5100D87BA4A}"/>
              </a:ext>
            </a:extLst>
          </p:cNvPr>
          <p:cNvSpPr>
            <a:spLocks noGrp="1"/>
          </p:cNvSpPr>
          <p:nvPr>
            <p:ph idx="1"/>
          </p:nvPr>
        </p:nvSpPr>
        <p:spPr>
          <a:xfrm>
            <a:off x="5461982" y="449299"/>
            <a:ext cx="6412089" cy="5313071"/>
          </a:xfrm>
        </p:spPr>
        <p:txBody>
          <a:bodyPr anchor="ctr">
            <a:normAutofit/>
          </a:bodyPr>
          <a:lstStyle/>
          <a:p>
            <a:r>
              <a:rPr lang="en-US" dirty="0"/>
              <a:t>Species </a:t>
            </a:r>
            <a:r>
              <a:rPr lang="en-US" u="sng" dirty="0"/>
              <a:t>diversity</a:t>
            </a:r>
            <a:r>
              <a:rPr lang="en-US" dirty="0"/>
              <a:t> is a measurement of species richness and species evenness. </a:t>
            </a:r>
          </a:p>
          <a:p>
            <a:pPr lvl="1"/>
            <a:r>
              <a:rPr lang="en-US" dirty="0"/>
              <a:t>Richness is the number of species</a:t>
            </a:r>
          </a:p>
          <a:p>
            <a:pPr lvl="1"/>
            <a:r>
              <a:rPr lang="en-US" dirty="0"/>
              <a:t>Evenness refers to how close in numbers each species in an environment is. </a:t>
            </a:r>
          </a:p>
          <a:p>
            <a:r>
              <a:rPr lang="en-US" b="1" u="sng" dirty="0"/>
              <a:t>Diversity index</a:t>
            </a:r>
            <a:r>
              <a:rPr lang="en-US" dirty="0"/>
              <a:t> is quantitative measure that reflects richness and evenness.</a:t>
            </a:r>
          </a:p>
        </p:txBody>
      </p:sp>
      <p:sp>
        <p:nvSpPr>
          <p:cNvPr id="4" name="Rectangle 3">
            <a:extLst>
              <a:ext uri="{FF2B5EF4-FFF2-40B4-BE49-F238E27FC236}">
                <a16:creationId xmlns:a16="http://schemas.microsoft.com/office/drawing/2014/main" id="{7254D338-2EC5-4A24-8E3E-791506B46173}"/>
              </a:ext>
            </a:extLst>
          </p:cNvPr>
          <p:cNvSpPr/>
          <p:nvPr/>
        </p:nvSpPr>
        <p:spPr>
          <a:xfrm>
            <a:off x="5314384" y="6211669"/>
            <a:ext cx="6707285" cy="600164"/>
          </a:xfrm>
          <a:prstGeom prst="rect">
            <a:avLst/>
          </a:prstGeom>
        </p:spPr>
        <p:txBody>
          <a:bodyPr wrap="none">
            <a:spAutoFit/>
          </a:bodyPr>
          <a:lstStyle/>
          <a:p>
            <a:r>
              <a:rPr lang="en-US" sz="1500" dirty="0">
                <a:hlinkClick r:id="rId3"/>
              </a:rPr>
              <a:t>https://cran.r-project.org/web/packages/alakazam/vignettes/Diversity-Vignette.pdf</a:t>
            </a:r>
            <a:endParaRPr lang="en-US" sz="1500" dirty="0"/>
          </a:p>
          <a:p>
            <a:pPr algn="ctr"/>
            <a:r>
              <a:rPr lang="en-US" dirty="0"/>
              <a:t>https://en.wikipedia.org/wiki/Diversity_index</a:t>
            </a:r>
          </a:p>
        </p:txBody>
      </p:sp>
      <p:pic>
        <p:nvPicPr>
          <p:cNvPr id="5" name="Picture 4">
            <a:extLst>
              <a:ext uri="{FF2B5EF4-FFF2-40B4-BE49-F238E27FC236}">
                <a16:creationId xmlns:a16="http://schemas.microsoft.com/office/drawing/2014/main" id="{BC5A81A7-B350-41FF-954B-AF38A2103372}"/>
              </a:ext>
            </a:extLst>
          </p:cNvPr>
          <p:cNvPicPr>
            <a:picLocks noChangeAspect="1"/>
          </p:cNvPicPr>
          <p:nvPr/>
        </p:nvPicPr>
        <p:blipFill rotWithShape="1">
          <a:blip r:embed="rId4"/>
          <a:srcRect l="36115" t="46625" r="45077" b="42018"/>
          <a:stretch/>
        </p:blipFill>
        <p:spPr>
          <a:xfrm>
            <a:off x="555300" y="4760735"/>
            <a:ext cx="4202713" cy="1366527"/>
          </a:xfrm>
          <a:prstGeom prst="rect">
            <a:avLst/>
          </a:prstGeom>
        </p:spPr>
      </p:pic>
    </p:spTree>
    <p:extLst>
      <p:ext uri="{BB962C8B-B14F-4D97-AF65-F5344CB8AC3E}">
        <p14:creationId xmlns:p14="http://schemas.microsoft.com/office/powerpoint/2010/main" val="351933022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example of species diversity">
            <a:extLst>
              <a:ext uri="{FF2B5EF4-FFF2-40B4-BE49-F238E27FC236}">
                <a16:creationId xmlns:a16="http://schemas.microsoft.com/office/drawing/2014/main" id="{D1165ED5-8A31-44C7-BB01-2F706270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316" y="885073"/>
            <a:ext cx="6780700" cy="5085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410DF1-23CF-4EFE-B483-6B78F672242C}"/>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Diversity example</a:t>
            </a:r>
          </a:p>
        </p:txBody>
      </p:sp>
    </p:spTree>
    <p:extLst>
      <p:ext uri="{BB962C8B-B14F-4D97-AF65-F5344CB8AC3E}">
        <p14:creationId xmlns:p14="http://schemas.microsoft.com/office/powerpoint/2010/main" val="1576697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EF97004-55FF-4658-88B8-7AC5B0E21922}"/>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Selection Pressure</a:t>
            </a:r>
          </a:p>
        </p:txBody>
      </p:sp>
      <p:sp>
        <p:nvSpPr>
          <p:cNvPr id="6" name="Content Placeholder 5">
            <a:extLst>
              <a:ext uri="{FF2B5EF4-FFF2-40B4-BE49-F238E27FC236}">
                <a16:creationId xmlns:a16="http://schemas.microsoft.com/office/drawing/2014/main" id="{5B3D9BBB-A0A5-4032-9EFE-C4DDCC92BADD}"/>
              </a:ext>
            </a:extLst>
          </p:cNvPr>
          <p:cNvSpPr>
            <a:spLocks noGrp="1"/>
          </p:cNvSpPr>
          <p:nvPr>
            <p:ph idx="1"/>
          </p:nvPr>
        </p:nvSpPr>
        <p:spPr>
          <a:xfrm>
            <a:off x="6049182" y="802638"/>
            <a:ext cx="5408696" cy="5252722"/>
          </a:xfrm>
        </p:spPr>
        <p:txBody>
          <a:bodyPr anchor="ctr">
            <a:normAutofit lnSpcReduction="10000"/>
          </a:bodyPr>
          <a:lstStyle/>
          <a:p>
            <a:r>
              <a:rPr lang="en-US" u="sng" dirty="0"/>
              <a:t>Selection pressure</a:t>
            </a:r>
            <a:r>
              <a:rPr lang="en-US" dirty="0"/>
              <a:t>- factors that contribute to selection which variations will provide the individual (sequence) with an increase chance of surviving over others.</a:t>
            </a:r>
          </a:p>
          <a:p>
            <a:pPr lvl="1"/>
            <a:r>
              <a:rPr lang="en-US" sz="2500" dirty="0"/>
              <a:t>Can be positive or negative</a:t>
            </a:r>
            <a:r>
              <a:rPr lang="en-US" sz="2800" dirty="0"/>
              <a:t> </a:t>
            </a:r>
          </a:p>
          <a:p>
            <a:r>
              <a:rPr lang="en-US" dirty="0"/>
              <a:t>An </a:t>
            </a:r>
            <a:r>
              <a:rPr lang="en-US" u="sng" dirty="0"/>
              <a:t>example</a:t>
            </a:r>
            <a:r>
              <a:rPr lang="en-US" dirty="0"/>
              <a:t> of this is DNA mutation patterns resulting from a mutator that displays hot/cold-spots, substitution preference or other intrinsic biases</a:t>
            </a:r>
          </a:p>
          <a:p>
            <a:pPr lvl="1"/>
            <a:r>
              <a:rPr lang="en-US" sz="2500" dirty="0"/>
              <a:t>PMID: </a:t>
            </a:r>
            <a:r>
              <a:rPr lang="en-US" sz="2500" dirty="0">
                <a:hlinkClick r:id="rId3"/>
              </a:rPr>
              <a:t>22641856</a:t>
            </a:r>
            <a:endParaRPr lang="en-US" sz="2500" dirty="0"/>
          </a:p>
          <a:p>
            <a:endParaRPr lang="en-US" sz="2200" dirty="0"/>
          </a:p>
        </p:txBody>
      </p:sp>
    </p:spTree>
    <p:extLst>
      <p:ext uri="{BB962C8B-B14F-4D97-AF65-F5344CB8AC3E}">
        <p14:creationId xmlns:p14="http://schemas.microsoft.com/office/powerpoint/2010/main" val="343446024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external file that holds a picture, illustration, etc.&#10;Object name is rstb20140242-g1.jpg">
            <a:extLst>
              <a:ext uri="{FF2B5EF4-FFF2-40B4-BE49-F238E27FC236}">
                <a16:creationId xmlns:a16="http://schemas.microsoft.com/office/drawing/2014/main" id="{D21ED372-EB65-4D35-981E-F8B6048D2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450" y="1052760"/>
            <a:ext cx="7124877" cy="4486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A70C84-0CF5-4F2E-A630-668E55019443}"/>
              </a:ext>
            </a:extLst>
          </p:cNvPr>
          <p:cNvSpPr/>
          <p:nvPr/>
        </p:nvSpPr>
        <p:spPr>
          <a:xfrm>
            <a:off x="1738312" y="5657671"/>
            <a:ext cx="9615487" cy="1200329"/>
          </a:xfrm>
          <a:prstGeom prst="rect">
            <a:avLst/>
          </a:prstGeom>
        </p:spPr>
        <p:txBody>
          <a:bodyPr wrap="square">
            <a:spAutoFit/>
          </a:bodyPr>
          <a:lstStyle/>
          <a:p>
            <a:r>
              <a:rPr lang="en-US" dirty="0">
                <a:latin typeface="Times New Roman" panose="02020603050405020304" pitchFamily="18" charset="0"/>
              </a:rPr>
              <a:t>Antibodies are composed of two identical heavy chains and two identical light chains. The mRNA coding for each chain is divided into FWRs and CDRs, which are interlaced in the linear genetic code. To identify the somatic mutations that are accumulated during affinity maturation, antibody sequences are first aligned with the corresponding inferred germline sequence.</a:t>
            </a:r>
            <a:endParaRPr lang="en-US" dirty="0"/>
          </a:p>
        </p:txBody>
      </p:sp>
      <p:sp>
        <p:nvSpPr>
          <p:cNvPr id="5" name="Title 4">
            <a:extLst>
              <a:ext uri="{FF2B5EF4-FFF2-40B4-BE49-F238E27FC236}">
                <a16:creationId xmlns:a16="http://schemas.microsoft.com/office/drawing/2014/main" id="{236A9E89-7CF7-4B63-B6F0-AD216C874099}"/>
              </a:ext>
            </a:extLst>
          </p:cNvPr>
          <p:cNvSpPr>
            <a:spLocks noGrp="1"/>
          </p:cNvSpPr>
          <p:nvPr>
            <p:ph type="title"/>
          </p:nvPr>
        </p:nvSpPr>
        <p:spPr>
          <a:xfrm>
            <a:off x="838199" y="51311"/>
            <a:ext cx="10515600" cy="1325563"/>
          </a:xfrm>
        </p:spPr>
        <p:txBody>
          <a:bodyPr/>
          <a:lstStyle/>
          <a:p>
            <a:r>
              <a:rPr lang="en-US" dirty="0"/>
              <a:t>Selection pressure (example in B cells)</a:t>
            </a:r>
          </a:p>
        </p:txBody>
      </p:sp>
    </p:spTree>
    <p:extLst>
      <p:ext uri="{BB962C8B-B14F-4D97-AF65-F5344CB8AC3E}">
        <p14:creationId xmlns:p14="http://schemas.microsoft.com/office/powerpoint/2010/main" val="3557031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EE4F2C-3AA8-454F-86F6-4852E4FF9198}"/>
              </a:ext>
            </a:extLst>
          </p:cNvPr>
          <p:cNvPicPr>
            <a:picLocks noChangeAspect="1"/>
          </p:cNvPicPr>
          <p:nvPr/>
        </p:nvPicPr>
        <p:blipFill rotWithShape="1">
          <a:blip r:embed="rId2"/>
          <a:srcRect l="922" t="26042" r="27024" b="21875"/>
          <a:stretch/>
        </p:blipFill>
        <p:spPr>
          <a:xfrm>
            <a:off x="1834801" y="1123527"/>
            <a:ext cx="8522392" cy="4604800"/>
          </a:xfrm>
          <a:prstGeom prst="rect">
            <a:avLst/>
          </a:prstGeom>
        </p:spPr>
      </p:pic>
    </p:spTree>
    <p:extLst>
      <p:ext uri="{BB962C8B-B14F-4D97-AF65-F5344CB8AC3E}">
        <p14:creationId xmlns:p14="http://schemas.microsoft.com/office/powerpoint/2010/main" val="1499651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0A6207-C17C-4738-BACE-A4BC87622561}"/>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Additional example slides</a:t>
            </a:r>
          </a:p>
        </p:txBody>
      </p:sp>
      <p:sp>
        <p:nvSpPr>
          <p:cNvPr id="3" name="Text Placeholder 2">
            <a:extLst>
              <a:ext uri="{FF2B5EF4-FFF2-40B4-BE49-F238E27FC236}">
                <a16:creationId xmlns:a16="http://schemas.microsoft.com/office/drawing/2014/main" id="{757C27E0-BC76-47FA-9B2D-6623DE3D125F}"/>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kern="1200">
                <a:solidFill>
                  <a:schemeClr val="accent1"/>
                </a:solidFill>
                <a:latin typeface="+mn-lt"/>
                <a:ea typeface="+mn-ea"/>
                <a:cs typeface="+mn-cs"/>
              </a:rPr>
              <a:t>Datasets from VDJServer community project</a:t>
            </a:r>
          </a:p>
        </p:txBody>
      </p:sp>
    </p:spTree>
    <p:extLst>
      <p:ext uri="{BB962C8B-B14F-4D97-AF65-F5344CB8AC3E}">
        <p14:creationId xmlns:p14="http://schemas.microsoft.com/office/powerpoint/2010/main" val="10086289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6A46-B817-486B-99DF-D9EFBCCD98EC}"/>
              </a:ext>
            </a:extLst>
          </p:cNvPr>
          <p:cNvSpPr>
            <a:spLocks noGrp="1"/>
          </p:cNvSpPr>
          <p:nvPr>
            <p:ph type="title"/>
          </p:nvPr>
        </p:nvSpPr>
        <p:spPr>
          <a:xfrm>
            <a:off x="701040" y="-137795"/>
            <a:ext cx="10515600" cy="1325563"/>
          </a:xfrm>
        </p:spPr>
        <p:txBody>
          <a:bodyPr/>
          <a:lstStyle/>
          <a:p>
            <a:pPr algn="ctr"/>
            <a:r>
              <a:rPr lang="en-US" b="1" dirty="0"/>
              <a:t>Pre-processing with </a:t>
            </a:r>
            <a:r>
              <a:rPr lang="en-US" b="1" dirty="0" err="1"/>
              <a:t>Fastq</a:t>
            </a:r>
            <a:r>
              <a:rPr lang="en-US" b="1" dirty="0"/>
              <a:t> files</a:t>
            </a:r>
          </a:p>
        </p:txBody>
      </p:sp>
      <p:pic>
        <p:nvPicPr>
          <p:cNvPr id="7" name="Shape 286">
            <a:extLst>
              <a:ext uri="{FF2B5EF4-FFF2-40B4-BE49-F238E27FC236}">
                <a16:creationId xmlns:a16="http://schemas.microsoft.com/office/drawing/2014/main" id="{04882C16-ABEC-4590-85DD-6243EF84CEA5}"/>
              </a:ext>
            </a:extLst>
          </p:cNvPr>
          <p:cNvPicPr preferRelativeResize="0">
            <a:picLocks noGrp="1"/>
          </p:cNvPicPr>
          <p:nvPr>
            <p:ph idx="4294967295"/>
          </p:nvPr>
        </p:nvPicPr>
        <p:blipFill rotWithShape="1">
          <a:blip r:embed="rId2"/>
          <a:srcRect t="8895"/>
          <a:stretch/>
        </p:blipFill>
        <p:spPr>
          <a:xfrm>
            <a:off x="505777" y="1388745"/>
            <a:ext cx="10906125" cy="5314950"/>
          </a:xfrm>
          <a:prstGeom prst="rect">
            <a:avLst/>
          </a:prstGeom>
          <a:noFill/>
        </p:spPr>
      </p:pic>
    </p:spTree>
    <p:extLst>
      <p:ext uri="{BB962C8B-B14F-4D97-AF65-F5344CB8AC3E}">
        <p14:creationId xmlns:p14="http://schemas.microsoft.com/office/powerpoint/2010/main" val="191836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generated with very high confidence">
            <a:extLst>
              <a:ext uri="{FF2B5EF4-FFF2-40B4-BE49-F238E27FC236}">
                <a16:creationId xmlns:a16="http://schemas.microsoft.com/office/drawing/2014/main" id="{68705BAF-55FE-4C7F-B414-804E52D08DCB}"/>
              </a:ext>
            </a:extLst>
          </p:cNvPr>
          <p:cNvPicPr>
            <a:picLocks noChangeAspect="1"/>
          </p:cNvPicPr>
          <p:nvPr/>
        </p:nvPicPr>
        <p:blipFill rotWithShape="1">
          <a:blip r:embed="rId2"/>
          <a:srcRect l="16947" t="15698" r="1211" b="16797"/>
          <a:stretch/>
        </p:blipFill>
        <p:spPr>
          <a:xfrm>
            <a:off x="1153172" y="1690688"/>
            <a:ext cx="9885655" cy="4341964"/>
          </a:xfrm>
          <a:prstGeom prst="rect">
            <a:avLst/>
          </a:prstGeom>
        </p:spPr>
      </p:pic>
      <p:sp>
        <p:nvSpPr>
          <p:cNvPr id="3" name="TextBox 2">
            <a:extLst>
              <a:ext uri="{FF2B5EF4-FFF2-40B4-BE49-F238E27FC236}">
                <a16:creationId xmlns:a16="http://schemas.microsoft.com/office/drawing/2014/main" id="{E6095573-FB77-4B7D-9C39-FE37418FCEB1}"/>
              </a:ext>
            </a:extLst>
          </p:cNvPr>
          <p:cNvSpPr txBox="1"/>
          <p:nvPr/>
        </p:nvSpPr>
        <p:spPr>
          <a:xfrm>
            <a:off x="9011297" y="6107416"/>
            <a:ext cx="2843855" cy="646331"/>
          </a:xfrm>
          <a:prstGeom prst="rect">
            <a:avLst/>
          </a:prstGeom>
          <a:noFill/>
        </p:spPr>
        <p:txBody>
          <a:bodyPr wrap="none" rtlCol="0">
            <a:spAutoFit/>
          </a:bodyPr>
          <a:lstStyle/>
          <a:p>
            <a:r>
              <a:rPr lang="en-US" dirty="0"/>
              <a:t>Blue- pre-treatment (0 </a:t>
            </a:r>
            <a:r>
              <a:rPr lang="en-US" dirty="0" err="1"/>
              <a:t>wk</a:t>
            </a:r>
            <a:r>
              <a:rPr lang="en-US" dirty="0"/>
              <a:t>)</a:t>
            </a:r>
          </a:p>
          <a:p>
            <a:r>
              <a:rPr lang="en-US" dirty="0"/>
              <a:t>Black- post treatment (9 </a:t>
            </a:r>
            <a:r>
              <a:rPr lang="en-US" dirty="0" err="1"/>
              <a:t>wk</a:t>
            </a:r>
            <a:r>
              <a:rPr lang="en-US" dirty="0"/>
              <a:t>)</a:t>
            </a:r>
          </a:p>
        </p:txBody>
      </p:sp>
      <p:sp>
        <p:nvSpPr>
          <p:cNvPr id="4" name="Title 3">
            <a:extLst>
              <a:ext uri="{FF2B5EF4-FFF2-40B4-BE49-F238E27FC236}">
                <a16:creationId xmlns:a16="http://schemas.microsoft.com/office/drawing/2014/main" id="{3F7825D5-D77A-434E-8AE0-294C3FA7A9CA}"/>
              </a:ext>
            </a:extLst>
          </p:cNvPr>
          <p:cNvSpPr>
            <a:spLocks noGrp="1"/>
          </p:cNvSpPr>
          <p:nvPr>
            <p:ph type="title"/>
          </p:nvPr>
        </p:nvSpPr>
        <p:spPr/>
        <p:txBody>
          <a:bodyPr/>
          <a:lstStyle/>
          <a:p>
            <a:r>
              <a:rPr lang="en-US" dirty="0"/>
              <a:t>Example data showing gene segment usage </a:t>
            </a:r>
          </a:p>
        </p:txBody>
      </p:sp>
    </p:spTree>
    <p:extLst>
      <p:ext uri="{BB962C8B-B14F-4D97-AF65-F5344CB8AC3E}">
        <p14:creationId xmlns:p14="http://schemas.microsoft.com/office/powerpoint/2010/main" val="3434287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E5CD85C-2D83-48B7-92DB-E3343EF0162A}"/>
              </a:ext>
            </a:extLst>
          </p:cNvPr>
          <p:cNvPicPr>
            <a:picLocks noChangeAspect="1"/>
          </p:cNvPicPr>
          <p:nvPr/>
        </p:nvPicPr>
        <p:blipFill rotWithShape="1">
          <a:blip r:embed="rId2"/>
          <a:srcRect l="17109" t="9101" r="1328" b="32189"/>
          <a:stretch/>
        </p:blipFill>
        <p:spPr>
          <a:xfrm>
            <a:off x="1120477" y="1518813"/>
            <a:ext cx="9951041" cy="3814228"/>
          </a:xfrm>
          <a:prstGeom prst="rect">
            <a:avLst/>
          </a:prstGeom>
        </p:spPr>
      </p:pic>
      <p:sp>
        <p:nvSpPr>
          <p:cNvPr id="6" name="TextBox 5">
            <a:extLst>
              <a:ext uri="{FF2B5EF4-FFF2-40B4-BE49-F238E27FC236}">
                <a16:creationId xmlns:a16="http://schemas.microsoft.com/office/drawing/2014/main" id="{B1EA30A6-5FC7-41C4-9FF0-9BF858AA5899}"/>
              </a:ext>
            </a:extLst>
          </p:cNvPr>
          <p:cNvSpPr txBox="1"/>
          <p:nvPr/>
        </p:nvSpPr>
        <p:spPr>
          <a:xfrm>
            <a:off x="8787905" y="5562055"/>
            <a:ext cx="2843855" cy="646331"/>
          </a:xfrm>
          <a:prstGeom prst="rect">
            <a:avLst/>
          </a:prstGeom>
          <a:noFill/>
        </p:spPr>
        <p:txBody>
          <a:bodyPr wrap="none" rtlCol="0">
            <a:spAutoFit/>
          </a:bodyPr>
          <a:lstStyle/>
          <a:p>
            <a:r>
              <a:rPr lang="en-US" dirty="0"/>
              <a:t>Blue- pre-treatment (0 </a:t>
            </a:r>
            <a:r>
              <a:rPr lang="en-US" dirty="0" err="1"/>
              <a:t>wk</a:t>
            </a:r>
            <a:r>
              <a:rPr lang="en-US" dirty="0"/>
              <a:t>)</a:t>
            </a:r>
          </a:p>
          <a:p>
            <a:r>
              <a:rPr lang="en-US" dirty="0"/>
              <a:t>Black- post treatment (9 </a:t>
            </a:r>
            <a:r>
              <a:rPr lang="en-US" dirty="0" err="1"/>
              <a:t>wk</a:t>
            </a:r>
            <a:r>
              <a:rPr lang="en-US" dirty="0"/>
              <a:t>)</a:t>
            </a:r>
          </a:p>
        </p:txBody>
      </p:sp>
    </p:spTree>
    <p:extLst>
      <p:ext uri="{BB962C8B-B14F-4D97-AF65-F5344CB8AC3E}">
        <p14:creationId xmlns:p14="http://schemas.microsoft.com/office/powerpoint/2010/main" val="1251173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3ED9C876-9B20-4BB3-8D7E-CBA537C2C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2" name="Title 1">
            <a:extLst>
              <a:ext uri="{FF2B5EF4-FFF2-40B4-BE49-F238E27FC236}">
                <a16:creationId xmlns:a16="http://schemas.microsoft.com/office/drawing/2014/main" id="{556C3F69-2497-4498-B73D-607F37AA1840}"/>
              </a:ext>
            </a:extLst>
          </p:cNvPr>
          <p:cNvSpPr>
            <a:spLocks noGrp="1"/>
          </p:cNvSpPr>
          <p:nvPr>
            <p:ph type="title"/>
          </p:nvPr>
        </p:nvSpPr>
        <p:spPr>
          <a:xfrm>
            <a:off x="4384039" y="365125"/>
            <a:ext cx="7164493" cy="1325563"/>
          </a:xfrm>
        </p:spPr>
        <p:txBody>
          <a:bodyPr>
            <a:normAutofit/>
          </a:bodyPr>
          <a:lstStyle/>
          <a:p>
            <a:r>
              <a:rPr lang="en-US" b="1" dirty="0"/>
              <a:t>Summary</a:t>
            </a:r>
          </a:p>
        </p:txBody>
      </p:sp>
      <p:sp>
        <p:nvSpPr>
          <p:cNvPr id="3" name="Content Placeholder 2">
            <a:extLst>
              <a:ext uri="{FF2B5EF4-FFF2-40B4-BE49-F238E27FC236}">
                <a16:creationId xmlns:a16="http://schemas.microsoft.com/office/drawing/2014/main" id="{BECD939A-791A-4A8E-A4E3-05E2899837BE}"/>
              </a:ext>
            </a:extLst>
          </p:cNvPr>
          <p:cNvSpPr>
            <a:spLocks noGrp="1"/>
          </p:cNvSpPr>
          <p:nvPr>
            <p:ph idx="1"/>
          </p:nvPr>
        </p:nvSpPr>
        <p:spPr>
          <a:xfrm>
            <a:off x="4141535" y="1551113"/>
            <a:ext cx="7161017" cy="4154361"/>
          </a:xfrm>
        </p:spPr>
        <p:txBody>
          <a:bodyPr>
            <a:noAutofit/>
          </a:bodyPr>
          <a:lstStyle/>
          <a:p>
            <a:r>
              <a:rPr lang="en-US" sz="2600" dirty="0" err="1"/>
              <a:t>VDJServer</a:t>
            </a:r>
            <a:r>
              <a:rPr lang="en-US" sz="2600" dirty="0"/>
              <a:t> offers interactive visualizations for users</a:t>
            </a:r>
          </a:p>
          <a:p>
            <a:r>
              <a:rPr lang="en-US" sz="2600" dirty="0" err="1"/>
              <a:t>VDJServer</a:t>
            </a:r>
            <a:r>
              <a:rPr lang="en-US" sz="2600" dirty="0"/>
              <a:t> executes all steps and generates analysis reports complete with data summary tables, statistical analyses, figures and workflow logs</a:t>
            </a:r>
          </a:p>
          <a:p>
            <a:r>
              <a:rPr lang="en-US" sz="2600" dirty="0" err="1"/>
              <a:t>VDJServer</a:t>
            </a:r>
            <a:r>
              <a:rPr lang="en-US" sz="2600" dirty="0"/>
              <a:t> improves the efficiency of analysis by eliminating the need for significant manual manipulation of data</a:t>
            </a:r>
          </a:p>
          <a:p>
            <a:pPr lvl="1"/>
            <a:r>
              <a:rPr lang="en-US" sz="2600" dirty="0"/>
              <a:t>This improves data accuracy and reliability</a:t>
            </a:r>
          </a:p>
          <a:p>
            <a:r>
              <a:rPr lang="en-US" sz="2600" dirty="0" err="1"/>
              <a:t>VDJServer</a:t>
            </a:r>
            <a:r>
              <a:rPr lang="en-US" sz="2600" dirty="0"/>
              <a:t> makes sophisticated computational calculations easily accessible</a:t>
            </a:r>
          </a:p>
        </p:txBody>
      </p:sp>
    </p:spTree>
    <p:extLst>
      <p:ext uri="{BB962C8B-B14F-4D97-AF65-F5344CB8AC3E}">
        <p14:creationId xmlns:p14="http://schemas.microsoft.com/office/powerpoint/2010/main" val="24081539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5476-F3A7-4281-A223-555E376AF610}"/>
              </a:ext>
            </a:extLst>
          </p:cNvPr>
          <p:cNvSpPr>
            <a:spLocks noGrp="1"/>
          </p:cNvSpPr>
          <p:nvPr>
            <p:ph type="title"/>
          </p:nvPr>
        </p:nvSpPr>
        <p:spPr/>
        <p:txBody>
          <a:bodyPr/>
          <a:lstStyle/>
          <a:p>
            <a:pPr algn="ctr"/>
            <a:r>
              <a:rPr lang="en-US" dirty="0"/>
              <a:t>Pre-processing example using AIRR community data (reference manuscript)</a:t>
            </a:r>
          </a:p>
        </p:txBody>
      </p:sp>
      <p:pic>
        <p:nvPicPr>
          <p:cNvPr id="6" name="Picture 5">
            <a:extLst>
              <a:ext uri="{FF2B5EF4-FFF2-40B4-BE49-F238E27FC236}">
                <a16:creationId xmlns:a16="http://schemas.microsoft.com/office/drawing/2014/main" id="{11E097FF-B348-447C-B242-38F813FF5E96}"/>
              </a:ext>
            </a:extLst>
          </p:cNvPr>
          <p:cNvPicPr>
            <a:picLocks noChangeAspect="1"/>
          </p:cNvPicPr>
          <p:nvPr/>
        </p:nvPicPr>
        <p:blipFill rotWithShape="1">
          <a:blip r:embed="rId2"/>
          <a:srcRect l="5534" t="26032" r="30508" b="7122"/>
          <a:stretch/>
        </p:blipFill>
        <p:spPr>
          <a:xfrm>
            <a:off x="1531620" y="1690688"/>
            <a:ext cx="9055418" cy="5043950"/>
          </a:xfrm>
          <a:prstGeom prst="rect">
            <a:avLst/>
          </a:prstGeom>
        </p:spPr>
      </p:pic>
    </p:spTree>
    <p:extLst>
      <p:ext uri="{BB962C8B-B14F-4D97-AF65-F5344CB8AC3E}">
        <p14:creationId xmlns:p14="http://schemas.microsoft.com/office/powerpoint/2010/main" val="68653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E1FB-9D95-48DD-867C-BB414475403B}"/>
              </a:ext>
            </a:extLst>
          </p:cNvPr>
          <p:cNvSpPr>
            <a:spLocks noGrp="1"/>
          </p:cNvSpPr>
          <p:nvPr>
            <p:ph type="title"/>
          </p:nvPr>
        </p:nvSpPr>
        <p:spPr/>
        <p:txBody>
          <a:bodyPr/>
          <a:lstStyle/>
          <a:p>
            <a:r>
              <a:rPr lang="en-US" dirty="0"/>
              <a:t>Experimental Setup (reference manuscript)</a:t>
            </a:r>
          </a:p>
        </p:txBody>
      </p:sp>
      <p:pic>
        <p:nvPicPr>
          <p:cNvPr id="3" name="Picture 2">
            <a:extLst>
              <a:ext uri="{FF2B5EF4-FFF2-40B4-BE49-F238E27FC236}">
                <a16:creationId xmlns:a16="http://schemas.microsoft.com/office/drawing/2014/main" id="{9AB5C089-D60D-4698-8AB1-8CD7711155D5}"/>
              </a:ext>
            </a:extLst>
          </p:cNvPr>
          <p:cNvPicPr>
            <a:picLocks noChangeAspect="1"/>
          </p:cNvPicPr>
          <p:nvPr/>
        </p:nvPicPr>
        <p:blipFill rotWithShape="1">
          <a:blip r:embed="rId2"/>
          <a:srcRect l="4829" t="11042" r="7001" b="50000"/>
          <a:stretch/>
        </p:blipFill>
        <p:spPr>
          <a:xfrm>
            <a:off x="1957387" y="1943100"/>
            <a:ext cx="8078153" cy="2671762"/>
          </a:xfrm>
          <a:prstGeom prst="rect">
            <a:avLst/>
          </a:prstGeom>
        </p:spPr>
      </p:pic>
      <p:pic>
        <p:nvPicPr>
          <p:cNvPr id="4" name="Picture 3">
            <a:extLst>
              <a:ext uri="{FF2B5EF4-FFF2-40B4-BE49-F238E27FC236}">
                <a16:creationId xmlns:a16="http://schemas.microsoft.com/office/drawing/2014/main" id="{4B787C29-8092-4A9D-AEBC-35194EA37280}"/>
              </a:ext>
            </a:extLst>
          </p:cNvPr>
          <p:cNvPicPr>
            <a:picLocks noChangeAspect="1"/>
          </p:cNvPicPr>
          <p:nvPr/>
        </p:nvPicPr>
        <p:blipFill rotWithShape="1">
          <a:blip r:embed="rId2"/>
          <a:srcRect l="4827" t="72500" r="5348" b="11042"/>
          <a:stretch/>
        </p:blipFill>
        <p:spPr>
          <a:xfrm>
            <a:off x="1985963" y="5214933"/>
            <a:ext cx="8229601" cy="1128713"/>
          </a:xfrm>
          <a:prstGeom prst="rect">
            <a:avLst/>
          </a:prstGeom>
        </p:spPr>
      </p:pic>
    </p:spTree>
    <p:extLst>
      <p:ext uri="{BB962C8B-B14F-4D97-AF65-F5344CB8AC3E}">
        <p14:creationId xmlns:p14="http://schemas.microsoft.com/office/powerpoint/2010/main" val="91290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FCB9-77C9-49BE-8DC0-FDEC39533D12}"/>
              </a:ext>
            </a:extLst>
          </p:cNvPr>
          <p:cNvSpPr>
            <a:spLocks noGrp="1"/>
          </p:cNvSpPr>
          <p:nvPr>
            <p:ph type="title"/>
          </p:nvPr>
        </p:nvSpPr>
        <p:spPr/>
        <p:txBody>
          <a:bodyPr/>
          <a:lstStyle/>
          <a:p>
            <a:pPr algn="ctr"/>
            <a:r>
              <a:rPr lang="en-US" dirty="0"/>
              <a:t>A look at the </a:t>
            </a:r>
            <a:r>
              <a:rPr lang="en-US" dirty="0" err="1"/>
              <a:t>vdjpipe</a:t>
            </a:r>
            <a:r>
              <a:rPr lang="en-US" dirty="0"/>
              <a:t> application</a:t>
            </a:r>
            <a:br>
              <a:rPr lang="en-US" dirty="0"/>
            </a:br>
            <a:r>
              <a:rPr lang="en-US" dirty="0"/>
              <a:t>(exploring pre-processing steps on VDJServer)</a:t>
            </a:r>
          </a:p>
        </p:txBody>
      </p:sp>
      <p:pic>
        <p:nvPicPr>
          <p:cNvPr id="3" name="Picture 2"/>
          <p:cNvPicPr>
            <a:picLocks noChangeAspect="1"/>
          </p:cNvPicPr>
          <p:nvPr/>
        </p:nvPicPr>
        <p:blipFill rotWithShape="1">
          <a:blip r:embed="rId2"/>
          <a:srcRect l="18999" t="34444" r="2430" b="4259"/>
          <a:stretch/>
        </p:blipFill>
        <p:spPr>
          <a:xfrm>
            <a:off x="1930399" y="1955800"/>
            <a:ext cx="8394701" cy="4725588"/>
          </a:xfrm>
          <a:prstGeom prst="rect">
            <a:avLst/>
          </a:prstGeom>
        </p:spPr>
      </p:pic>
    </p:spTree>
    <p:extLst>
      <p:ext uri="{BB962C8B-B14F-4D97-AF65-F5344CB8AC3E}">
        <p14:creationId xmlns:p14="http://schemas.microsoft.com/office/powerpoint/2010/main" val="159055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663" t="34630" r="2162" b="14629"/>
          <a:stretch/>
        </p:blipFill>
        <p:spPr>
          <a:xfrm>
            <a:off x="398148" y="698500"/>
            <a:ext cx="10942951" cy="5492580"/>
          </a:xfrm>
          <a:prstGeom prst="rect">
            <a:avLst/>
          </a:prstGeom>
        </p:spPr>
      </p:pic>
    </p:spTree>
    <p:extLst>
      <p:ext uri="{BB962C8B-B14F-4D97-AF65-F5344CB8AC3E}">
        <p14:creationId xmlns:p14="http://schemas.microsoft.com/office/powerpoint/2010/main" val="4101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435" t="15000" r="3365" b="18148"/>
          <a:stretch/>
        </p:blipFill>
        <p:spPr>
          <a:xfrm>
            <a:off x="749301" y="520020"/>
            <a:ext cx="10657692" cy="5575980"/>
          </a:xfrm>
          <a:prstGeom prst="rect">
            <a:avLst/>
          </a:prstGeom>
        </p:spPr>
      </p:pic>
    </p:spTree>
    <p:extLst>
      <p:ext uri="{BB962C8B-B14F-4D97-AF65-F5344CB8AC3E}">
        <p14:creationId xmlns:p14="http://schemas.microsoft.com/office/powerpoint/2010/main" val="2311838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7989</TotalTime>
  <Words>1045</Words>
  <Application>Microsoft Office PowerPoint</Application>
  <PresentationFormat>Widescreen</PresentationFormat>
  <Paragraphs>144</Paragraphs>
  <Slides>42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Gill Sans</vt:lpstr>
      <vt:lpstr>Gill Sans Light</vt:lpstr>
      <vt:lpstr>Times New Roman</vt:lpstr>
      <vt:lpstr>ヒラギノ角ゴ ProN W3</vt:lpstr>
      <vt:lpstr>Office Theme</vt:lpstr>
      <vt:lpstr>Immune Receptor Profiling Nanocourse: Session 2- Community standards, Data analysis and interpretation</vt:lpstr>
      <vt:lpstr>PowerPoint Presentation</vt:lpstr>
      <vt:lpstr>Session 2 objectives</vt:lpstr>
      <vt:lpstr>Pre-processing with Fastq files</vt:lpstr>
      <vt:lpstr>Pre-processing example using AIRR community data (reference manuscript)</vt:lpstr>
      <vt:lpstr>Experimental Setup (reference manuscript)</vt:lpstr>
      <vt:lpstr>A look at the vdjpipe application (exploring pre-processing steps on VDJServer)</vt:lpstr>
      <vt:lpstr>PowerPoint Presentation</vt:lpstr>
      <vt:lpstr>PowerPoint Presentation</vt:lpstr>
      <vt:lpstr>PowerPoint Presentation</vt:lpstr>
      <vt:lpstr>PowerPoint Presentation</vt:lpstr>
      <vt:lpstr>PowerPoint Presentation</vt:lpstr>
      <vt:lpstr>Pre-processing with Fastq files (review)</vt:lpstr>
      <vt:lpstr>Output files from pre-processing steps</vt:lpstr>
      <vt:lpstr>Output files from pre-processing steps</vt:lpstr>
      <vt:lpstr>Pre-processing summary</vt:lpstr>
      <vt:lpstr>AIRR Community and MiAIRR Standards</vt:lpstr>
      <vt:lpstr>PowerPoint Presentation</vt:lpstr>
      <vt:lpstr>AIRR community interactions</vt:lpstr>
      <vt:lpstr>PowerPoint Presentation</vt:lpstr>
      <vt:lpstr>PowerPoint Presentation</vt:lpstr>
      <vt:lpstr>Summary</vt:lpstr>
      <vt:lpstr>PowerPoint Presentation</vt:lpstr>
      <vt:lpstr>Schematic for VDJ recombination in B and T cells</vt:lpstr>
      <vt:lpstr>T Cell Receptors</vt:lpstr>
      <vt:lpstr>T-Cell Receptor CDR3 Region</vt:lpstr>
      <vt:lpstr>Typical data analysis questions (some examples)</vt:lpstr>
      <vt:lpstr>Exploring repertoire calculation options on VDJServer</vt:lpstr>
      <vt:lpstr>PowerPoint Presentation</vt:lpstr>
      <vt:lpstr>PowerPoint Presentation</vt:lpstr>
      <vt:lpstr>Review of RepCalc output results</vt:lpstr>
      <vt:lpstr>Clonal Abundance</vt:lpstr>
      <vt:lpstr>Clones and Clonal expansion  (example in T-Cell Receptor Repertoire)</vt:lpstr>
      <vt:lpstr>Diversity</vt:lpstr>
      <vt:lpstr>Diversity example</vt:lpstr>
      <vt:lpstr>Selection Pressure</vt:lpstr>
      <vt:lpstr>Selection pressure (example in B cells)</vt:lpstr>
      <vt:lpstr>PowerPoint Presentation</vt:lpstr>
      <vt:lpstr>Additional example slides</vt:lpstr>
      <vt:lpstr>Example data showing gene segment usage </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Immune receptor profiling nanocourse: Session 3- Standards and Data Interpretation</dc:title>
  <dc:creator>Ini Toby</dc:creator>
  <cp:lastModifiedBy>Ini Toby</cp:lastModifiedBy>
  <cp:revision>233</cp:revision>
  <cp:lastPrinted>2018-05-18T15:15:49Z</cp:lastPrinted>
  <dcterms:created xsi:type="dcterms:W3CDTF">2018-04-17T15:25:27Z</dcterms:created>
  <dcterms:modified xsi:type="dcterms:W3CDTF">2018-05-30T16:41:13Z</dcterms:modified>
</cp:coreProperties>
</file>